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Cormorant Garamond Bold Italics" charset="1" panose="00000800000000000000"/>
      <p:regular r:id="rId29"/>
    </p:embeddedFont>
    <p:embeddedFont>
      <p:font typeface="Quicksand" charset="1" panose="00000000000000000000"/>
      <p:regular r:id="rId30"/>
    </p:embeddedFont>
    <p:embeddedFont>
      <p:font typeface="Quicksand Bold" charset="1" panose="00000000000000000000"/>
      <p:regular r:id="rId31"/>
    </p:embeddedFont>
    <p:embeddedFont>
      <p:font typeface="Canva Sans Bold" charset="1" panose="020B0803030501040103"/>
      <p:regular r:id="rId32"/>
    </p:embeddedFont>
    <p:embeddedFont>
      <p:font typeface="Cormorant Garamond Bold" charset="1" panose="00000800000000000000"/>
      <p:regular r:id="rId33"/>
    </p:embeddedFont>
    <p:embeddedFont>
      <p:font typeface="Canva Sans" charset="1" panose="020B05030305010401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062938"/>
            <a:ext cx="16229942"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Ergonomics</a:t>
            </a:r>
          </a:p>
        </p:txBody>
      </p:sp>
      <p:sp>
        <p:nvSpPr>
          <p:cNvPr name="AutoShape 3" id="3"/>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737210" y="4694404"/>
            <a:ext cx="12812922" cy="837844"/>
          </a:xfrm>
          <a:prstGeom prst="rect">
            <a:avLst/>
          </a:prstGeom>
        </p:spPr>
        <p:txBody>
          <a:bodyPr anchor="t" rtlCol="false" tIns="0" lIns="0" bIns="0" rIns="0">
            <a:spAutoFit/>
          </a:bodyPr>
          <a:lstStyle/>
          <a:p>
            <a:pPr algn="ctr" marL="0" indent="0" lvl="0">
              <a:lnSpc>
                <a:spcPts val="6844"/>
              </a:lnSpc>
              <a:spcBef>
                <a:spcPct val="0"/>
              </a:spcBef>
            </a:pPr>
            <a:r>
              <a:rPr lang="en-US" sz="4889">
                <a:solidFill>
                  <a:srgbClr val="0F4662"/>
                </a:solidFill>
                <a:latin typeface="Quicksand"/>
                <a:ea typeface="Quicksand"/>
                <a:cs typeface="Quicksand"/>
                <a:sym typeface="Quicksand"/>
              </a:rPr>
              <a:t>for web specfications</a:t>
            </a:r>
          </a:p>
        </p:txBody>
      </p:sp>
      <p:sp>
        <p:nvSpPr>
          <p:cNvPr name="TextBox 7" id="7"/>
          <p:cNvSpPr txBox="true"/>
          <p:nvPr/>
        </p:nvSpPr>
        <p:spPr>
          <a:xfrm rot="0">
            <a:off x="5649423" y="5817998"/>
            <a:ext cx="6988496" cy="1074462"/>
          </a:xfrm>
          <a:prstGeom prst="rect">
            <a:avLst/>
          </a:prstGeom>
        </p:spPr>
        <p:txBody>
          <a:bodyPr anchor="t" rtlCol="false" tIns="0" lIns="0" bIns="0" rIns="0">
            <a:spAutoFit/>
          </a:bodyPr>
          <a:lstStyle/>
          <a:p>
            <a:pPr algn="ctr">
              <a:lnSpc>
                <a:spcPts val="4397"/>
              </a:lnSpc>
            </a:pPr>
            <a:r>
              <a:rPr lang="en-US" sz="3141">
                <a:solidFill>
                  <a:srgbClr val="0F4662"/>
                </a:solidFill>
                <a:latin typeface="Quicksand"/>
                <a:ea typeface="Quicksand"/>
                <a:cs typeface="Quicksand"/>
                <a:sym typeface="Quicksand"/>
              </a:rPr>
              <a:t>Presented by </a:t>
            </a:r>
          </a:p>
          <a:p>
            <a:pPr algn="ctr" marL="0" indent="0" lvl="0">
              <a:lnSpc>
                <a:spcPts val="4397"/>
              </a:lnSpc>
              <a:spcBef>
                <a:spcPct val="0"/>
              </a:spcBef>
            </a:pPr>
            <a:r>
              <a:rPr lang="en-US" sz="3141">
                <a:solidFill>
                  <a:srgbClr val="0F4662"/>
                </a:solidFill>
                <a:latin typeface="Quicksand"/>
                <a:ea typeface="Quicksand"/>
                <a:cs typeface="Quicksand"/>
                <a:sym typeface="Quicksand"/>
              </a:rPr>
              <a:t>Oussema ben Ayech</a:t>
            </a:r>
          </a:p>
        </p:txBody>
      </p:sp>
      <p:sp>
        <p:nvSpPr>
          <p:cNvPr name="Freeform 8" id="8"/>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781359" y="7376304"/>
            <a:ext cx="9674695" cy="525912"/>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under the supervision of Dr Aicha Ben Salem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08350"/>
            <a:ext cx="11402580" cy="3479801"/>
          </a:xfrm>
          <a:prstGeom prst="rect">
            <a:avLst/>
          </a:prstGeom>
        </p:spPr>
        <p:txBody>
          <a:bodyPr anchor="t" rtlCol="false" tIns="0" lIns="0" bIns="0" rIns="0">
            <a:spAutoFit/>
          </a:bodyPr>
          <a:lstStyle/>
          <a:p>
            <a:pPr algn="ctr" marL="0" indent="0" lvl="0">
              <a:lnSpc>
                <a:spcPts val="13999"/>
              </a:lnSpc>
              <a:spcBef>
                <a:spcPct val="0"/>
              </a:spcBef>
            </a:pPr>
            <a:r>
              <a:rPr lang="en-US" b="true" sz="9999" i="true">
                <a:solidFill>
                  <a:srgbClr val="0F4662"/>
                </a:solidFill>
                <a:latin typeface="Cormorant Garamond Bold Italics"/>
                <a:ea typeface="Cormorant Garamond Bold Italics"/>
                <a:cs typeface="Cormorant Garamond Bold Italics"/>
                <a:sym typeface="Cormorant Garamond Bold Italics"/>
              </a:rPr>
              <a:t> </a:t>
            </a:r>
            <a:r>
              <a:rPr lang="en-US" b="true" sz="9999" i="true">
                <a:solidFill>
                  <a:srgbClr val="0F4662"/>
                </a:solidFill>
                <a:latin typeface="Cormorant Garamond Bold Italics"/>
                <a:ea typeface="Cormorant Garamond Bold Italics"/>
                <a:cs typeface="Cormorant Garamond Bold Italics"/>
                <a:sym typeface="Cormorant Garamond Bold Italics"/>
              </a:rPr>
              <a:t>Key Pri</a:t>
            </a:r>
            <a:r>
              <a:rPr lang="en-US" b="true" sz="9999" i="true">
                <a:solidFill>
                  <a:srgbClr val="0F4662"/>
                </a:solidFill>
                <a:latin typeface="Cormorant Garamond Bold Italics"/>
                <a:ea typeface="Cormorant Garamond Bold Italics"/>
                <a:cs typeface="Cormorant Garamond Bold Italics"/>
                <a:sym typeface="Cormorant Garamond Bold Italics"/>
              </a:rPr>
              <a:t>nciples of Ergonomic Web Design</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270082" y="1216043"/>
            <a:ext cx="5347275" cy="2316366"/>
            <a:chOff x="0" y="0"/>
            <a:chExt cx="1408336" cy="610072"/>
          </a:xfrm>
        </p:grpSpPr>
        <p:sp>
          <p:nvSpPr>
            <p:cNvPr name="Freeform 3" id="3"/>
            <p:cNvSpPr/>
            <p:nvPr/>
          </p:nvSpPr>
          <p:spPr>
            <a:xfrm flipH="false" flipV="false" rot="0">
              <a:off x="0" y="0"/>
              <a:ext cx="1408336" cy="610072"/>
            </a:xfrm>
            <a:custGeom>
              <a:avLst/>
              <a:gdLst/>
              <a:ahLst/>
              <a:cxnLst/>
              <a:rect r="r" b="b" t="t" l="l"/>
              <a:pathLst>
                <a:path h="610072" w="1408336">
                  <a:moveTo>
                    <a:pt x="73839" y="0"/>
                  </a:moveTo>
                  <a:lnTo>
                    <a:pt x="1334497" y="0"/>
                  </a:lnTo>
                  <a:cubicBezTo>
                    <a:pt x="1375277" y="0"/>
                    <a:pt x="1408336" y="33059"/>
                    <a:pt x="1408336" y="73839"/>
                  </a:cubicBezTo>
                  <a:lnTo>
                    <a:pt x="1408336" y="536233"/>
                  </a:lnTo>
                  <a:cubicBezTo>
                    <a:pt x="1408336" y="555816"/>
                    <a:pt x="1400556" y="574597"/>
                    <a:pt x="1386709" y="588445"/>
                  </a:cubicBezTo>
                  <a:cubicBezTo>
                    <a:pt x="1372861" y="602292"/>
                    <a:pt x="1354080" y="610072"/>
                    <a:pt x="1334497" y="610072"/>
                  </a:cubicBezTo>
                  <a:lnTo>
                    <a:pt x="73839" y="610072"/>
                  </a:lnTo>
                  <a:cubicBezTo>
                    <a:pt x="33059" y="610072"/>
                    <a:pt x="0" y="577013"/>
                    <a:pt x="0" y="536233"/>
                  </a:cubicBezTo>
                  <a:lnTo>
                    <a:pt x="0" y="73839"/>
                  </a:lnTo>
                  <a:cubicBezTo>
                    <a:pt x="0" y="54256"/>
                    <a:pt x="7779" y="35474"/>
                    <a:pt x="21627" y="21627"/>
                  </a:cubicBezTo>
                  <a:cubicBezTo>
                    <a:pt x="35474" y="7779"/>
                    <a:pt x="54256" y="0"/>
                    <a:pt x="73839" y="0"/>
                  </a:cubicBezTo>
                  <a:close/>
                </a:path>
              </a:pathLst>
            </a:custGeom>
            <a:solidFill>
              <a:srgbClr val="DBE5EA"/>
            </a:solidFill>
          </p:spPr>
        </p:sp>
        <p:sp>
          <p:nvSpPr>
            <p:cNvPr name="TextBox 4" id="4"/>
            <p:cNvSpPr txBox="true"/>
            <p:nvPr/>
          </p:nvSpPr>
          <p:spPr>
            <a:xfrm>
              <a:off x="0" y="-123825"/>
              <a:ext cx="1408336" cy="733897"/>
            </a:xfrm>
            <a:prstGeom prst="rect">
              <a:avLst/>
            </a:prstGeom>
          </p:spPr>
          <p:txBody>
            <a:bodyPr anchor="ctr" rtlCol="false" tIns="50800" lIns="50800" bIns="50800" rIns="50800"/>
            <a:lstStyle/>
            <a:p>
              <a:pPr algn="ctr">
                <a:lnSpc>
                  <a:spcPts val="4079"/>
                </a:lnSpc>
              </a:pPr>
              <a:r>
                <a:rPr lang="en-US" sz="2400" b="true">
                  <a:solidFill>
                    <a:srgbClr val="000000"/>
                  </a:solidFill>
                  <a:latin typeface="Quicksand Bold"/>
                  <a:ea typeface="Quicksand Bold"/>
                  <a:cs typeface="Quicksand Bold"/>
                  <a:sym typeface="Quicksand Bold"/>
                </a:rPr>
                <a:t>Responsive &amp; Mobile-First : </a:t>
              </a:r>
            </a:p>
            <a:p>
              <a:pPr algn="l" marL="518160" indent="-259080" lvl="1">
                <a:lnSpc>
                  <a:spcPts val="4079"/>
                </a:lnSpc>
                <a:buFont typeface="Arial"/>
                <a:buChar char="•"/>
              </a:pPr>
              <a:r>
                <a:rPr lang="en-US" sz="2400">
                  <a:solidFill>
                    <a:srgbClr val="000000"/>
                  </a:solidFill>
                  <a:latin typeface="Quicksand"/>
                  <a:ea typeface="Quicksand"/>
                  <a:cs typeface="Quicksand"/>
                  <a:sym typeface="Quicksand"/>
                </a:rPr>
                <a:t>Prioritize thumb-friendly layouts (large buttons, spaced elements).</a:t>
              </a:r>
            </a:p>
          </p:txBody>
        </p:sp>
      </p:grpSp>
      <p:grpSp>
        <p:nvGrpSpPr>
          <p:cNvPr name="Group 5" id="5"/>
          <p:cNvGrpSpPr/>
          <p:nvPr/>
        </p:nvGrpSpPr>
        <p:grpSpPr>
          <a:xfrm rot="0">
            <a:off x="458772" y="4284659"/>
            <a:ext cx="5781232" cy="2129333"/>
            <a:chOff x="0" y="0"/>
            <a:chExt cx="1522629" cy="560812"/>
          </a:xfrm>
        </p:grpSpPr>
        <p:sp>
          <p:nvSpPr>
            <p:cNvPr name="Freeform 6" id="6"/>
            <p:cNvSpPr/>
            <p:nvPr/>
          </p:nvSpPr>
          <p:spPr>
            <a:xfrm flipH="false" flipV="false" rot="0">
              <a:off x="0" y="0"/>
              <a:ext cx="1522629" cy="560812"/>
            </a:xfrm>
            <a:custGeom>
              <a:avLst/>
              <a:gdLst/>
              <a:ahLst/>
              <a:cxnLst/>
              <a:rect r="r" b="b" t="t" l="l"/>
              <a:pathLst>
                <a:path h="560812" w="1522629">
                  <a:moveTo>
                    <a:pt x="68296" y="0"/>
                  </a:moveTo>
                  <a:lnTo>
                    <a:pt x="1454333" y="0"/>
                  </a:lnTo>
                  <a:cubicBezTo>
                    <a:pt x="1492052" y="0"/>
                    <a:pt x="1522629" y="30577"/>
                    <a:pt x="1522629" y="68296"/>
                  </a:cubicBezTo>
                  <a:lnTo>
                    <a:pt x="1522629" y="492515"/>
                  </a:lnTo>
                  <a:cubicBezTo>
                    <a:pt x="1522629" y="530235"/>
                    <a:pt x="1492052" y="560812"/>
                    <a:pt x="1454333" y="560812"/>
                  </a:cubicBezTo>
                  <a:lnTo>
                    <a:pt x="68296" y="560812"/>
                  </a:lnTo>
                  <a:cubicBezTo>
                    <a:pt x="30577" y="560812"/>
                    <a:pt x="0" y="530235"/>
                    <a:pt x="0" y="492515"/>
                  </a:cubicBezTo>
                  <a:lnTo>
                    <a:pt x="0" y="68296"/>
                  </a:lnTo>
                  <a:cubicBezTo>
                    <a:pt x="0" y="30577"/>
                    <a:pt x="30577" y="0"/>
                    <a:pt x="68296" y="0"/>
                  </a:cubicBezTo>
                  <a:close/>
                </a:path>
              </a:pathLst>
            </a:custGeom>
            <a:solidFill>
              <a:srgbClr val="A9BECB"/>
            </a:solidFill>
          </p:spPr>
        </p:sp>
        <p:sp>
          <p:nvSpPr>
            <p:cNvPr name="TextBox 7" id="7"/>
            <p:cNvSpPr txBox="true"/>
            <p:nvPr/>
          </p:nvSpPr>
          <p:spPr>
            <a:xfrm>
              <a:off x="0" y="-123825"/>
              <a:ext cx="1522629" cy="684637"/>
            </a:xfrm>
            <a:prstGeom prst="rect">
              <a:avLst/>
            </a:prstGeom>
          </p:spPr>
          <p:txBody>
            <a:bodyPr anchor="ctr" rtlCol="false" tIns="50800" lIns="50800" bIns="50800" rIns="50800"/>
            <a:lstStyle/>
            <a:p>
              <a:pPr algn="ctr">
                <a:lnSpc>
                  <a:spcPts val="4079"/>
                </a:lnSpc>
              </a:pPr>
              <a:r>
                <a:rPr lang="en-US" sz="2400" b="true">
                  <a:solidFill>
                    <a:srgbClr val="000000"/>
                  </a:solidFill>
                  <a:latin typeface="Quicksand Bold"/>
                  <a:ea typeface="Quicksand Bold"/>
                  <a:cs typeface="Quicksand Bold"/>
                  <a:sym typeface="Quicksand Bold"/>
                </a:rPr>
                <a:t>Accessibility Compliance : </a:t>
              </a:r>
            </a:p>
            <a:p>
              <a:pPr algn="l" marL="518160" indent="-259080" lvl="1">
                <a:lnSpc>
                  <a:spcPts val="4079"/>
                </a:lnSpc>
                <a:buFont typeface="Arial"/>
                <a:buChar char="•"/>
              </a:pPr>
              <a:r>
                <a:rPr lang="en-US" sz="2400">
                  <a:solidFill>
                    <a:srgbClr val="000000"/>
                  </a:solidFill>
                  <a:latin typeface="Quicksand"/>
                  <a:ea typeface="Quicksand"/>
                  <a:cs typeface="Quicksand"/>
                  <a:sym typeface="Quicksand"/>
                </a:rPr>
                <a:t>Follow standards like WCAG (color contrast, keyboard navigation).</a:t>
              </a:r>
            </a:p>
          </p:txBody>
        </p:sp>
      </p:grpSp>
      <p:grpSp>
        <p:nvGrpSpPr>
          <p:cNvPr name="Group 8" id="8"/>
          <p:cNvGrpSpPr/>
          <p:nvPr/>
        </p:nvGrpSpPr>
        <p:grpSpPr>
          <a:xfrm rot="0">
            <a:off x="2270082" y="7166241"/>
            <a:ext cx="5382376" cy="2316366"/>
            <a:chOff x="0" y="0"/>
            <a:chExt cx="1417580" cy="610072"/>
          </a:xfrm>
        </p:grpSpPr>
        <p:sp>
          <p:nvSpPr>
            <p:cNvPr name="Freeform 9" id="9"/>
            <p:cNvSpPr/>
            <p:nvPr/>
          </p:nvSpPr>
          <p:spPr>
            <a:xfrm flipH="false" flipV="false" rot="0">
              <a:off x="0" y="0"/>
              <a:ext cx="1417580" cy="610072"/>
            </a:xfrm>
            <a:custGeom>
              <a:avLst/>
              <a:gdLst/>
              <a:ahLst/>
              <a:cxnLst/>
              <a:rect r="r" b="b" t="t" l="l"/>
              <a:pathLst>
                <a:path h="610072" w="1417580">
                  <a:moveTo>
                    <a:pt x="73358" y="0"/>
                  </a:moveTo>
                  <a:lnTo>
                    <a:pt x="1344223" y="0"/>
                  </a:lnTo>
                  <a:cubicBezTo>
                    <a:pt x="1363678" y="0"/>
                    <a:pt x="1382337" y="7729"/>
                    <a:pt x="1396095" y="21486"/>
                  </a:cubicBezTo>
                  <a:cubicBezTo>
                    <a:pt x="1409852" y="35243"/>
                    <a:pt x="1417580" y="53902"/>
                    <a:pt x="1417580" y="73358"/>
                  </a:cubicBezTo>
                  <a:lnTo>
                    <a:pt x="1417580" y="536714"/>
                  </a:lnTo>
                  <a:cubicBezTo>
                    <a:pt x="1417580" y="556170"/>
                    <a:pt x="1409852" y="574828"/>
                    <a:pt x="1396095" y="588586"/>
                  </a:cubicBezTo>
                  <a:cubicBezTo>
                    <a:pt x="1382337" y="602343"/>
                    <a:pt x="1363678" y="610072"/>
                    <a:pt x="1344223" y="610072"/>
                  </a:cubicBezTo>
                  <a:lnTo>
                    <a:pt x="73358" y="610072"/>
                  </a:lnTo>
                  <a:cubicBezTo>
                    <a:pt x="53902" y="610072"/>
                    <a:pt x="35243" y="602343"/>
                    <a:pt x="21486" y="588586"/>
                  </a:cubicBezTo>
                  <a:cubicBezTo>
                    <a:pt x="7729" y="574828"/>
                    <a:pt x="0" y="556170"/>
                    <a:pt x="0" y="536714"/>
                  </a:cubicBezTo>
                  <a:lnTo>
                    <a:pt x="0" y="73358"/>
                  </a:lnTo>
                  <a:cubicBezTo>
                    <a:pt x="0" y="53902"/>
                    <a:pt x="7729" y="35243"/>
                    <a:pt x="21486" y="21486"/>
                  </a:cubicBezTo>
                  <a:cubicBezTo>
                    <a:pt x="35243" y="7729"/>
                    <a:pt x="53902" y="0"/>
                    <a:pt x="73358" y="0"/>
                  </a:cubicBezTo>
                  <a:close/>
                </a:path>
              </a:pathLst>
            </a:custGeom>
            <a:solidFill>
              <a:srgbClr val="DBE5EA"/>
            </a:solidFill>
          </p:spPr>
        </p:sp>
        <p:sp>
          <p:nvSpPr>
            <p:cNvPr name="TextBox 10" id="10"/>
            <p:cNvSpPr txBox="true"/>
            <p:nvPr/>
          </p:nvSpPr>
          <p:spPr>
            <a:xfrm>
              <a:off x="0" y="-123825"/>
              <a:ext cx="1417580" cy="733897"/>
            </a:xfrm>
            <a:prstGeom prst="rect">
              <a:avLst/>
            </a:prstGeom>
          </p:spPr>
          <p:txBody>
            <a:bodyPr anchor="ctr" rtlCol="false" tIns="50800" lIns="50800" bIns="50800" rIns="50800"/>
            <a:lstStyle/>
            <a:p>
              <a:pPr algn="ctr">
                <a:lnSpc>
                  <a:spcPts val="4079"/>
                </a:lnSpc>
              </a:pPr>
              <a:r>
                <a:rPr lang="en-US" sz="2400" b="true">
                  <a:solidFill>
                    <a:srgbClr val="000000"/>
                  </a:solidFill>
                  <a:latin typeface="Quicksand Bold"/>
                  <a:ea typeface="Quicksand Bold"/>
                  <a:cs typeface="Quicksand Bold"/>
                  <a:sym typeface="Quicksand Bold"/>
                </a:rPr>
                <a:t>Minimize Physical Strain : </a:t>
              </a:r>
            </a:p>
            <a:p>
              <a:pPr algn="l" marL="518160" indent="-259080" lvl="1">
                <a:lnSpc>
                  <a:spcPts val="4079"/>
                </a:lnSpc>
                <a:buFont typeface="Arial"/>
                <a:buChar char="•"/>
              </a:pPr>
              <a:r>
                <a:rPr lang="en-US" sz="2400">
                  <a:solidFill>
                    <a:srgbClr val="000000"/>
                  </a:solidFill>
                  <a:latin typeface="Quicksand"/>
                  <a:ea typeface="Quicksand"/>
                  <a:cs typeface="Quicksand"/>
                  <a:sym typeface="Quicksand"/>
                </a:rPr>
                <a:t>Reduce repetitive actions (auto-fill forms, fewer clicks).</a:t>
              </a:r>
            </a:p>
          </p:txBody>
        </p:sp>
      </p:grpSp>
      <p:grpSp>
        <p:nvGrpSpPr>
          <p:cNvPr name="Group 11" id="11"/>
          <p:cNvGrpSpPr/>
          <p:nvPr/>
        </p:nvGrpSpPr>
        <p:grpSpPr>
          <a:xfrm rot="0">
            <a:off x="10324751" y="717472"/>
            <a:ext cx="5048132" cy="2451265"/>
            <a:chOff x="0" y="0"/>
            <a:chExt cx="1329549" cy="645601"/>
          </a:xfrm>
        </p:grpSpPr>
        <p:sp>
          <p:nvSpPr>
            <p:cNvPr name="Freeform 12" id="12"/>
            <p:cNvSpPr/>
            <p:nvPr/>
          </p:nvSpPr>
          <p:spPr>
            <a:xfrm flipH="false" flipV="false" rot="0">
              <a:off x="0" y="0"/>
              <a:ext cx="1329549" cy="645601"/>
            </a:xfrm>
            <a:custGeom>
              <a:avLst/>
              <a:gdLst/>
              <a:ahLst/>
              <a:cxnLst/>
              <a:rect r="r" b="b" t="t" l="l"/>
              <a:pathLst>
                <a:path h="645601" w="1329549">
                  <a:moveTo>
                    <a:pt x="78215" y="0"/>
                  </a:moveTo>
                  <a:lnTo>
                    <a:pt x="1251335" y="0"/>
                  </a:lnTo>
                  <a:cubicBezTo>
                    <a:pt x="1294531" y="0"/>
                    <a:pt x="1329549" y="35018"/>
                    <a:pt x="1329549" y="78215"/>
                  </a:cubicBezTo>
                  <a:lnTo>
                    <a:pt x="1329549" y="567386"/>
                  </a:lnTo>
                  <a:cubicBezTo>
                    <a:pt x="1329549" y="610583"/>
                    <a:pt x="1294531" y="645601"/>
                    <a:pt x="1251335" y="645601"/>
                  </a:cubicBezTo>
                  <a:lnTo>
                    <a:pt x="78215" y="645601"/>
                  </a:lnTo>
                  <a:cubicBezTo>
                    <a:pt x="35018" y="645601"/>
                    <a:pt x="0" y="610583"/>
                    <a:pt x="0" y="567386"/>
                  </a:cubicBezTo>
                  <a:lnTo>
                    <a:pt x="0" y="78215"/>
                  </a:lnTo>
                  <a:cubicBezTo>
                    <a:pt x="0" y="35018"/>
                    <a:pt x="35018" y="0"/>
                    <a:pt x="78215" y="0"/>
                  </a:cubicBezTo>
                  <a:close/>
                </a:path>
              </a:pathLst>
            </a:custGeom>
            <a:solidFill>
              <a:srgbClr val="DBE5EA"/>
            </a:solidFill>
          </p:spPr>
        </p:sp>
        <p:sp>
          <p:nvSpPr>
            <p:cNvPr name="TextBox 13" id="13"/>
            <p:cNvSpPr txBox="true"/>
            <p:nvPr/>
          </p:nvSpPr>
          <p:spPr>
            <a:xfrm>
              <a:off x="0" y="-123825"/>
              <a:ext cx="1329549" cy="769426"/>
            </a:xfrm>
            <a:prstGeom prst="rect">
              <a:avLst/>
            </a:prstGeom>
          </p:spPr>
          <p:txBody>
            <a:bodyPr anchor="ctr" rtlCol="false" tIns="50800" lIns="50800" bIns="50800" rIns="50800"/>
            <a:lstStyle/>
            <a:p>
              <a:pPr algn="ctr">
                <a:lnSpc>
                  <a:spcPts val="4079"/>
                </a:lnSpc>
              </a:pPr>
              <a:r>
                <a:rPr lang="en-US" sz="2400" b="true">
                  <a:solidFill>
                    <a:srgbClr val="000000"/>
                  </a:solidFill>
                  <a:latin typeface="Quicksand Bold"/>
                  <a:ea typeface="Quicksand Bold"/>
                  <a:cs typeface="Quicksand Bold"/>
                  <a:sym typeface="Quicksand Bold"/>
                </a:rPr>
                <a:t>Readability : </a:t>
              </a:r>
            </a:p>
            <a:p>
              <a:pPr algn="l" marL="518160" indent="-259080" lvl="1">
                <a:lnSpc>
                  <a:spcPts val="4079"/>
                </a:lnSpc>
                <a:buFont typeface="Arial"/>
                <a:buChar char="•"/>
              </a:pPr>
              <a:r>
                <a:rPr lang="en-US" sz="2400">
                  <a:solidFill>
                    <a:srgbClr val="000000"/>
                  </a:solidFill>
                  <a:latin typeface="Quicksand"/>
                  <a:ea typeface="Quicksand"/>
                  <a:cs typeface="Quicksand"/>
                  <a:sym typeface="Quicksand"/>
                </a:rPr>
                <a:t>Clear typography (16px+ fonts, 1.5 line spacing).</a:t>
              </a:r>
            </a:p>
          </p:txBody>
        </p:sp>
      </p:grpSp>
      <p:grpSp>
        <p:nvGrpSpPr>
          <p:cNvPr name="Group 14" id="14"/>
          <p:cNvGrpSpPr/>
          <p:nvPr/>
        </p:nvGrpSpPr>
        <p:grpSpPr>
          <a:xfrm rot="0">
            <a:off x="10705828" y="7253162"/>
            <a:ext cx="4833948" cy="2316366"/>
            <a:chOff x="0" y="0"/>
            <a:chExt cx="1273138" cy="610072"/>
          </a:xfrm>
        </p:grpSpPr>
        <p:sp>
          <p:nvSpPr>
            <p:cNvPr name="Freeform 15" id="15"/>
            <p:cNvSpPr/>
            <p:nvPr/>
          </p:nvSpPr>
          <p:spPr>
            <a:xfrm flipH="false" flipV="false" rot="0">
              <a:off x="0" y="0"/>
              <a:ext cx="1273138" cy="610072"/>
            </a:xfrm>
            <a:custGeom>
              <a:avLst/>
              <a:gdLst/>
              <a:ahLst/>
              <a:cxnLst/>
              <a:rect r="r" b="b" t="t" l="l"/>
              <a:pathLst>
                <a:path h="610072" w="1273138">
                  <a:moveTo>
                    <a:pt x="81680" y="0"/>
                  </a:moveTo>
                  <a:lnTo>
                    <a:pt x="1191458" y="0"/>
                  </a:lnTo>
                  <a:cubicBezTo>
                    <a:pt x="1236569" y="0"/>
                    <a:pt x="1273138" y="36569"/>
                    <a:pt x="1273138" y="81680"/>
                  </a:cubicBezTo>
                  <a:lnTo>
                    <a:pt x="1273138" y="528391"/>
                  </a:lnTo>
                  <a:cubicBezTo>
                    <a:pt x="1273138" y="573502"/>
                    <a:pt x="1236569" y="610072"/>
                    <a:pt x="1191458" y="610072"/>
                  </a:cubicBezTo>
                  <a:lnTo>
                    <a:pt x="81680" y="610072"/>
                  </a:lnTo>
                  <a:cubicBezTo>
                    <a:pt x="36569" y="610072"/>
                    <a:pt x="0" y="573502"/>
                    <a:pt x="0" y="528391"/>
                  </a:cubicBezTo>
                  <a:lnTo>
                    <a:pt x="0" y="81680"/>
                  </a:lnTo>
                  <a:cubicBezTo>
                    <a:pt x="0" y="36569"/>
                    <a:pt x="36569" y="0"/>
                    <a:pt x="81680" y="0"/>
                  </a:cubicBezTo>
                  <a:close/>
                </a:path>
              </a:pathLst>
            </a:custGeom>
            <a:solidFill>
              <a:srgbClr val="A9BECB"/>
            </a:solidFill>
          </p:spPr>
        </p:sp>
        <p:sp>
          <p:nvSpPr>
            <p:cNvPr name="TextBox 16" id="16"/>
            <p:cNvSpPr txBox="true"/>
            <p:nvPr/>
          </p:nvSpPr>
          <p:spPr>
            <a:xfrm>
              <a:off x="0" y="-123825"/>
              <a:ext cx="1273138" cy="733897"/>
            </a:xfrm>
            <a:prstGeom prst="rect">
              <a:avLst/>
            </a:prstGeom>
          </p:spPr>
          <p:txBody>
            <a:bodyPr anchor="ctr" rtlCol="false" tIns="50800" lIns="50800" bIns="50800" rIns="50800"/>
            <a:lstStyle/>
            <a:p>
              <a:pPr algn="ctr">
                <a:lnSpc>
                  <a:spcPts val="4079"/>
                </a:lnSpc>
              </a:pPr>
              <a:r>
                <a:rPr lang="en-US" b="true" sz="2400">
                  <a:solidFill>
                    <a:srgbClr val="000000"/>
                  </a:solidFill>
                  <a:latin typeface="Quicksand Bold"/>
                  <a:ea typeface="Quicksand Bold"/>
                  <a:cs typeface="Quicksand Bold"/>
                  <a:sym typeface="Quicksand Bold"/>
                </a:rPr>
                <a:t>Intuitive Navigation : </a:t>
              </a:r>
            </a:p>
            <a:p>
              <a:pPr algn="l" marL="518160" indent="-259080" lvl="1">
                <a:lnSpc>
                  <a:spcPts val="4079"/>
                </a:lnSpc>
                <a:buFont typeface="Arial"/>
                <a:buChar char="•"/>
              </a:pPr>
              <a:r>
                <a:rPr lang="en-US" sz="2400">
                  <a:solidFill>
                    <a:srgbClr val="000000"/>
                  </a:solidFill>
                  <a:latin typeface="Quicksand"/>
                  <a:ea typeface="Quicksand"/>
                  <a:cs typeface="Quicksand"/>
                  <a:sym typeface="Quicksand"/>
                </a:rPr>
                <a:t>Predictable paths (breadcrumbs, sticky menus).</a:t>
              </a:r>
            </a:p>
          </p:txBody>
        </p:sp>
      </p:grpSp>
      <p:grpSp>
        <p:nvGrpSpPr>
          <p:cNvPr name="Group 17" id="17"/>
          <p:cNvGrpSpPr/>
          <p:nvPr/>
        </p:nvGrpSpPr>
        <p:grpSpPr>
          <a:xfrm rot="0">
            <a:off x="12848817" y="4097626"/>
            <a:ext cx="4980411" cy="2316366"/>
            <a:chOff x="0" y="0"/>
            <a:chExt cx="1311713" cy="610072"/>
          </a:xfrm>
        </p:grpSpPr>
        <p:sp>
          <p:nvSpPr>
            <p:cNvPr name="Freeform 18" id="18"/>
            <p:cNvSpPr/>
            <p:nvPr/>
          </p:nvSpPr>
          <p:spPr>
            <a:xfrm flipH="false" flipV="false" rot="0">
              <a:off x="0" y="0"/>
              <a:ext cx="1311713" cy="610072"/>
            </a:xfrm>
            <a:custGeom>
              <a:avLst/>
              <a:gdLst/>
              <a:ahLst/>
              <a:cxnLst/>
              <a:rect r="r" b="b" t="t" l="l"/>
              <a:pathLst>
                <a:path h="610072" w="1311713">
                  <a:moveTo>
                    <a:pt x="79278" y="0"/>
                  </a:moveTo>
                  <a:lnTo>
                    <a:pt x="1232435" y="0"/>
                  </a:lnTo>
                  <a:cubicBezTo>
                    <a:pt x="1253461" y="0"/>
                    <a:pt x="1273626" y="8352"/>
                    <a:pt x="1288493" y="23220"/>
                  </a:cubicBezTo>
                  <a:cubicBezTo>
                    <a:pt x="1303361" y="38088"/>
                    <a:pt x="1311713" y="58252"/>
                    <a:pt x="1311713" y="79278"/>
                  </a:cubicBezTo>
                  <a:lnTo>
                    <a:pt x="1311713" y="530793"/>
                  </a:lnTo>
                  <a:cubicBezTo>
                    <a:pt x="1311713" y="551819"/>
                    <a:pt x="1303361" y="571984"/>
                    <a:pt x="1288493" y="586852"/>
                  </a:cubicBezTo>
                  <a:cubicBezTo>
                    <a:pt x="1273626" y="601719"/>
                    <a:pt x="1253461" y="610072"/>
                    <a:pt x="1232435" y="610072"/>
                  </a:cubicBezTo>
                  <a:lnTo>
                    <a:pt x="79278" y="610072"/>
                  </a:lnTo>
                  <a:cubicBezTo>
                    <a:pt x="35494" y="610072"/>
                    <a:pt x="0" y="574578"/>
                    <a:pt x="0" y="530793"/>
                  </a:cubicBezTo>
                  <a:lnTo>
                    <a:pt x="0" y="79278"/>
                  </a:lnTo>
                  <a:cubicBezTo>
                    <a:pt x="0" y="58252"/>
                    <a:pt x="8352" y="38088"/>
                    <a:pt x="23220" y="23220"/>
                  </a:cubicBezTo>
                  <a:cubicBezTo>
                    <a:pt x="38088" y="8352"/>
                    <a:pt x="58252" y="0"/>
                    <a:pt x="79278" y="0"/>
                  </a:cubicBezTo>
                  <a:close/>
                </a:path>
              </a:pathLst>
            </a:custGeom>
            <a:solidFill>
              <a:srgbClr val="DBE5EA"/>
            </a:solidFill>
          </p:spPr>
        </p:sp>
        <p:sp>
          <p:nvSpPr>
            <p:cNvPr name="TextBox 19" id="19"/>
            <p:cNvSpPr txBox="true"/>
            <p:nvPr/>
          </p:nvSpPr>
          <p:spPr>
            <a:xfrm>
              <a:off x="0" y="-123825"/>
              <a:ext cx="1311713" cy="733897"/>
            </a:xfrm>
            <a:prstGeom prst="rect">
              <a:avLst/>
            </a:prstGeom>
          </p:spPr>
          <p:txBody>
            <a:bodyPr anchor="ctr" rtlCol="false" tIns="50800" lIns="50800" bIns="50800" rIns="50800"/>
            <a:lstStyle/>
            <a:p>
              <a:pPr algn="ctr">
                <a:lnSpc>
                  <a:spcPts val="4079"/>
                </a:lnSpc>
              </a:pPr>
              <a:r>
                <a:rPr lang="en-US" sz="2400" b="true">
                  <a:solidFill>
                    <a:srgbClr val="000000"/>
                  </a:solidFill>
                  <a:latin typeface="Quicksand Bold"/>
                  <a:ea typeface="Quicksand Bold"/>
                  <a:cs typeface="Quicksand Bold"/>
                  <a:sym typeface="Quicksand Bold"/>
                </a:rPr>
                <a:t>Feedback &amp; Error Handling : </a:t>
              </a:r>
            </a:p>
            <a:p>
              <a:pPr algn="l" marL="518160" indent="-259080" lvl="1">
                <a:lnSpc>
                  <a:spcPts val="4079"/>
                </a:lnSpc>
                <a:buFont typeface="Arial"/>
                <a:buChar char="•"/>
              </a:pPr>
              <a:r>
                <a:rPr lang="en-US" sz="2400">
                  <a:solidFill>
                    <a:srgbClr val="000000"/>
                  </a:solidFill>
                  <a:latin typeface="Quicksand"/>
                  <a:ea typeface="Quicksand"/>
                  <a:cs typeface="Quicksand"/>
                  <a:sym typeface="Quicksand"/>
                </a:rPr>
                <a:t>Confirm actions (e.g., “Undo Delete”).</a:t>
              </a:r>
            </a:p>
          </p:txBody>
        </p:sp>
      </p:grpSp>
      <p:sp>
        <p:nvSpPr>
          <p:cNvPr name="TextBox 20" id="20"/>
          <p:cNvSpPr txBox="true"/>
          <p:nvPr/>
        </p:nvSpPr>
        <p:spPr>
          <a:xfrm rot="0">
            <a:off x="7226385" y="4506787"/>
            <a:ext cx="4952537" cy="2089150"/>
          </a:xfrm>
          <a:prstGeom prst="rect">
            <a:avLst/>
          </a:prstGeom>
        </p:spPr>
        <p:txBody>
          <a:bodyPr anchor="t" rtlCol="false" tIns="0" lIns="0" bIns="0" rIns="0">
            <a:spAutoFit/>
          </a:bodyPr>
          <a:lstStyle/>
          <a:p>
            <a:pPr algn="ctr">
              <a:lnSpc>
                <a:spcPts val="5599"/>
              </a:lnSpc>
            </a:pPr>
            <a:r>
              <a:rPr lang="en-US" sz="3999" b="true">
                <a:solidFill>
                  <a:srgbClr val="000000"/>
                </a:solidFill>
                <a:latin typeface="Canva Sans Bold"/>
                <a:ea typeface="Canva Sans Bold"/>
                <a:cs typeface="Canva Sans Bold"/>
                <a:sym typeface="Canva Sans Bold"/>
              </a:rPr>
              <a:t>Keys for an ergonomic web design  </a:t>
            </a:r>
          </a:p>
        </p:txBody>
      </p:sp>
      <p:sp>
        <p:nvSpPr>
          <p:cNvPr name="AutoShape 21" id="21"/>
          <p:cNvSpPr/>
          <p:nvPr/>
        </p:nvSpPr>
        <p:spPr>
          <a:xfrm flipH="true" flipV="true">
            <a:off x="4943720" y="3532409"/>
            <a:ext cx="4758933" cy="1050578"/>
          </a:xfrm>
          <a:prstGeom prst="line">
            <a:avLst/>
          </a:prstGeom>
          <a:ln cap="flat" w="38100">
            <a:solidFill>
              <a:srgbClr val="000000"/>
            </a:solidFill>
            <a:prstDash val="solid"/>
            <a:headEnd type="none" len="sm" w="sm"/>
            <a:tailEnd type="arrow" len="sm" w="med"/>
          </a:ln>
        </p:spPr>
      </p:sp>
      <p:sp>
        <p:nvSpPr>
          <p:cNvPr name="AutoShape 22" id="22"/>
          <p:cNvSpPr/>
          <p:nvPr/>
        </p:nvSpPr>
        <p:spPr>
          <a:xfrm flipV="true">
            <a:off x="9702653" y="3168738"/>
            <a:ext cx="3146164" cy="1414249"/>
          </a:xfrm>
          <a:prstGeom prst="line">
            <a:avLst/>
          </a:prstGeom>
          <a:ln cap="flat" w="38100">
            <a:solidFill>
              <a:srgbClr val="000000"/>
            </a:solidFill>
            <a:prstDash val="solid"/>
            <a:headEnd type="none" len="sm" w="sm"/>
            <a:tailEnd type="arrow" len="sm" w="med"/>
          </a:ln>
        </p:spPr>
      </p:sp>
      <p:sp>
        <p:nvSpPr>
          <p:cNvPr name="AutoShape 23" id="23"/>
          <p:cNvSpPr/>
          <p:nvPr/>
        </p:nvSpPr>
        <p:spPr>
          <a:xfrm flipH="true" flipV="true">
            <a:off x="6240004" y="5349325"/>
            <a:ext cx="986380" cy="240137"/>
          </a:xfrm>
          <a:prstGeom prst="line">
            <a:avLst/>
          </a:prstGeom>
          <a:ln cap="flat" w="38100">
            <a:solidFill>
              <a:srgbClr val="000000"/>
            </a:solidFill>
            <a:prstDash val="solid"/>
            <a:headEnd type="none" len="sm" w="sm"/>
            <a:tailEnd type="arrow" len="sm" w="med"/>
          </a:ln>
        </p:spPr>
      </p:sp>
      <p:sp>
        <p:nvSpPr>
          <p:cNvPr name="AutoShape 24" id="24"/>
          <p:cNvSpPr/>
          <p:nvPr/>
        </p:nvSpPr>
        <p:spPr>
          <a:xfrm flipV="true">
            <a:off x="12178921" y="5255808"/>
            <a:ext cx="669896" cy="333653"/>
          </a:xfrm>
          <a:prstGeom prst="line">
            <a:avLst/>
          </a:prstGeom>
          <a:ln cap="flat" w="38100">
            <a:solidFill>
              <a:srgbClr val="000000"/>
            </a:solidFill>
            <a:prstDash val="solid"/>
            <a:headEnd type="none" len="sm" w="sm"/>
            <a:tailEnd type="arrow" len="sm" w="med"/>
          </a:ln>
        </p:spPr>
      </p:sp>
      <p:sp>
        <p:nvSpPr>
          <p:cNvPr name="AutoShape 25" id="25"/>
          <p:cNvSpPr/>
          <p:nvPr/>
        </p:nvSpPr>
        <p:spPr>
          <a:xfrm flipH="true">
            <a:off x="4961270" y="6595937"/>
            <a:ext cx="4741383" cy="570304"/>
          </a:xfrm>
          <a:prstGeom prst="line">
            <a:avLst/>
          </a:prstGeom>
          <a:ln cap="flat" w="38100">
            <a:solidFill>
              <a:srgbClr val="000000"/>
            </a:solidFill>
            <a:prstDash val="solid"/>
            <a:headEnd type="none" len="sm" w="sm"/>
            <a:tailEnd type="arrow" len="sm" w="med"/>
          </a:ln>
        </p:spPr>
      </p:sp>
      <p:sp>
        <p:nvSpPr>
          <p:cNvPr name="AutoShape 26" id="26"/>
          <p:cNvSpPr/>
          <p:nvPr/>
        </p:nvSpPr>
        <p:spPr>
          <a:xfrm>
            <a:off x="9702653" y="6595937"/>
            <a:ext cx="3420149" cy="657225"/>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68344" y="3990975"/>
            <a:ext cx="15490956" cy="2066925"/>
          </a:xfrm>
          <a:prstGeom prst="rect">
            <a:avLst/>
          </a:prstGeom>
        </p:spPr>
        <p:txBody>
          <a:bodyPr anchor="t" rtlCol="false" tIns="0" lIns="0" bIns="0" rIns="0">
            <a:spAutoFit/>
          </a:bodyPr>
          <a:lstStyle/>
          <a:p>
            <a:pPr algn="ctr" marL="0" indent="0" lvl="0">
              <a:lnSpc>
                <a:spcPts val="16800"/>
              </a:lnSpc>
              <a:spcBef>
                <a:spcPct val="0"/>
              </a:spcBef>
            </a:pPr>
            <a:r>
              <a:rPr lang="en-US" b="true" sz="12000" i="true">
                <a:solidFill>
                  <a:srgbClr val="0F4662"/>
                </a:solidFill>
                <a:latin typeface="Cormorant Garamond Bold Italics"/>
                <a:ea typeface="Cormorant Garamond Bold Italics"/>
                <a:cs typeface="Cormorant Garamond Bold Italics"/>
                <a:sym typeface="Cormorant Garamond Bold Italics"/>
              </a:rPr>
              <a:t>Real-World Case Study </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64771" y="1809453"/>
            <a:ext cx="5539941" cy="7448847"/>
            <a:chOff x="0" y="0"/>
            <a:chExt cx="858282" cy="1154021"/>
          </a:xfrm>
        </p:grpSpPr>
        <p:sp>
          <p:nvSpPr>
            <p:cNvPr name="Freeform 3" id="3"/>
            <p:cNvSpPr/>
            <p:nvPr/>
          </p:nvSpPr>
          <p:spPr>
            <a:xfrm flipH="false" flipV="false" rot="0">
              <a:off x="0" y="0"/>
              <a:ext cx="858282" cy="1154021"/>
            </a:xfrm>
            <a:custGeom>
              <a:avLst/>
              <a:gdLst/>
              <a:ahLst/>
              <a:cxnLst/>
              <a:rect r="r" b="b" t="t" l="l"/>
              <a:pathLst>
                <a:path h="1154021" w="858282">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l="-50905" t="0" r="-50905" b="0"/>
              </a:stretch>
            </a:blipFill>
          </p:spPr>
        </p:sp>
      </p:grpSp>
      <p:grpSp>
        <p:nvGrpSpPr>
          <p:cNvPr name="Group 4" id="4"/>
          <p:cNvGrpSpPr/>
          <p:nvPr/>
        </p:nvGrpSpPr>
        <p:grpSpPr>
          <a:xfrm rot="0">
            <a:off x="8449761" y="0"/>
            <a:ext cx="9838239" cy="10287000"/>
            <a:chOff x="0" y="0"/>
            <a:chExt cx="2591141" cy="2709333"/>
          </a:xfrm>
        </p:grpSpPr>
        <p:sp>
          <p:nvSpPr>
            <p:cNvPr name="Freeform 5" id="5"/>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6" id="6"/>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AutoShape 7" id="7"/>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8" id="8"/>
          <p:cNvSpPr/>
          <p:nvPr/>
        </p:nvSpPr>
        <p:spPr>
          <a:xfrm>
            <a:off x="10767060" y="714009"/>
            <a:ext cx="6492240" cy="0"/>
          </a:xfrm>
          <a:prstGeom prst="line">
            <a:avLst/>
          </a:prstGeom>
          <a:ln cap="flat" w="76200">
            <a:solidFill>
              <a:srgbClr val="0F4662"/>
            </a:solidFill>
            <a:prstDash val="solid"/>
            <a:headEnd type="none" len="sm" w="sm"/>
            <a:tailEnd type="none" len="sm" w="sm"/>
          </a:ln>
        </p:spPr>
      </p:sp>
      <p:sp>
        <p:nvSpPr>
          <p:cNvPr name="TextBox 9" id="9"/>
          <p:cNvSpPr txBox="true"/>
          <p:nvPr/>
        </p:nvSpPr>
        <p:spPr>
          <a:xfrm rot="0">
            <a:off x="724211" y="628284"/>
            <a:ext cx="7421061" cy="688974"/>
          </a:xfrm>
          <a:prstGeom prst="rect">
            <a:avLst/>
          </a:prstGeom>
        </p:spPr>
        <p:txBody>
          <a:bodyPr anchor="t" rtlCol="false" tIns="0" lIns="0" bIns="0" rIns="0">
            <a:spAutoFit/>
          </a:bodyPr>
          <a:lstStyle/>
          <a:p>
            <a:pPr algn="l" marL="0" indent="0" lvl="0">
              <a:lnSpc>
                <a:spcPts val="5600"/>
              </a:lnSpc>
              <a:spcBef>
                <a:spcPct val="0"/>
              </a:spcBef>
            </a:pPr>
            <a:r>
              <a:rPr lang="en-US" b="true" sz="4000" i="true">
                <a:solidFill>
                  <a:srgbClr val="0F4662"/>
                </a:solidFill>
                <a:latin typeface="Cormorant Garamond Bold Italics"/>
                <a:ea typeface="Cormorant Garamond Bold Italics"/>
                <a:cs typeface="Cormorant Garamond Bold Italics"/>
                <a:sym typeface="Cormorant Garamond Bold Italics"/>
              </a:rPr>
              <a:t> GOV.UK (UK Government Website)</a:t>
            </a:r>
          </a:p>
        </p:txBody>
      </p:sp>
      <p:sp>
        <p:nvSpPr>
          <p:cNvPr name="TextBox 10" id="10"/>
          <p:cNvSpPr txBox="true"/>
          <p:nvPr/>
        </p:nvSpPr>
        <p:spPr>
          <a:xfrm rot="0">
            <a:off x="8652617" y="1551231"/>
            <a:ext cx="9254825" cy="30575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Cluttered Layout: Overwhelming menus, jargon-heavy content.</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Poor Accessibility: Low contrast, no keyboard navigation.</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Mobile Unfriendly: Tiny text, broken layouts on phones.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a:t>
            </a:r>
            <a:r>
              <a:rPr lang="en-US" sz="2400">
                <a:solidFill>
                  <a:srgbClr val="0F4662"/>
                </a:solidFill>
                <a:latin typeface="Quicksand"/>
                <a:ea typeface="Quicksand"/>
                <a:cs typeface="Quicksand"/>
                <a:sym typeface="Quicksand"/>
              </a:rPr>
              <a:t>esult: Users struggled to find critical services (e.g., tax forms, healthcare).</a:t>
            </a:r>
          </a:p>
        </p:txBody>
      </p:sp>
      <p:sp>
        <p:nvSpPr>
          <p:cNvPr name="TextBox 11" id="11"/>
          <p:cNvSpPr txBox="true"/>
          <p:nvPr/>
        </p:nvSpPr>
        <p:spPr>
          <a:xfrm rot="0">
            <a:off x="8652617" y="5108575"/>
            <a:ext cx="9254825" cy="46005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Simplified Navigation</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Single-column layout, clear headings (e.g., "Renew Passport").</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Accessibility Overhaul</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High-contrast text (WCAG AAA compliance), alt text for icons.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Mobile-Firs</a:t>
            </a:r>
            <a:r>
              <a:rPr lang="en-US" sz="2400">
                <a:solidFill>
                  <a:srgbClr val="0F4662"/>
                </a:solidFill>
                <a:latin typeface="Quicksand"/>
                <a:ea typeface="Quicksand"/>
                <a:cs typeface="Quicksand"/>
                <a:sym typeface="Quicksand"/>
              </a:rPr>
              <a:t>t Design</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Thumb-friendly buttons, responsive grids.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Plain Language</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Replaced legalese with simple phrases (e.g., "Apply for a visa" vs. "Immigration Form 12A").</a:t>
            </a:r>
          </a:p>
        </p:txBody>
      </p:sp>
      <p:sp>
        <p:nvSpPr>
          <p:cNvPr name="TextBox 12" id="12"/>
          <p:cNvSpPr txBox="true"/>
          <p:nvPr/>
        </p:nvSpPr>
        <p:spPr>
          <a:xfrm rot="0">
            <a:off x="8652617" y="1084849"/>
            <a:ext cx="9254825" cy="51825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Problem Before Redesign (2012):</a:t>
            </a:r>
          </a:p>
        </p:txBody>
      </p:sp>
      <p:sp>
        <p:nvSpPr>
          <p:cNvPr name="TextBox 13" id="13"/>
          <p:cNvSpPr txBox="true"/>
          <p:nvPr/>
        </p:nvSpPr>
        <p:spPr>
          <a:xfrm rot="0">
            <a:off x="8652617" y="4524375"/>
            <a:ext cx="9254825" cy="565150"/>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Ergonomic Fixes: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9648405" y="1884531"/>
            <a:ext cx="7610895" cy="5940350"/>
          </a:xfrm>
          <a:custGeom>
            <a:avLst/>
            <a:gdLst/>
            <a:ahLst/>
            <a:cxnLst/>
            <a:rect r="r" b="b" t="t" l="l"/>
            <a:pathLst>
              <a:path h="5940350" w="7610895">
                <a:moveTo>
                  <a:pt x="0" y="0"/>
                </a:moveTo>
                <a:lnTo>
                  <a:pt x="7610895" y="0"/>
                </a:lnTo>
                <a:lnTo>
                  <a:pt x="7610895" y="5940350"/>
                </a:lnTo>
                <a:lnTo>
                  <a:pt x="0" y="5940350"/>
                </a:lnTo>
                <a:lnTo>
                  <a:pt x="0" y="0"/>
                </a:lnTo>
                <a:close/>
              </a:path>
            </a:pathLst>
          </a:custGeom>
          <a:blipFill>
            <a:blip r:embed="rId2"/>
            <a:stretch>
              <a:fillRect l="-29423" t="0" r="-37977" b="0"/>
            </a:stretch>
          </a:blipFill>
        </p:spPr>
      </p:sp>
      <p:sp>
        <p:nvSpPr>
          <p:cNvPr name="Freeform 6" id="6"/>
          <p:cNvSpPr/>
          <p:nvPr/>
        </p:nvSpPr>
        <p:spPr>
          <a:xfrm flipH="false" flipV="false" rot="0">
            <a:off x="848405" y="1884531"/>
            <a:ext cx="6722705" cy="5940350"/>
          </a:xfrm>
          <a:custGeom>
            <a:avLst/>
            <a:gdLst/>
            <a:ahLst/>
            <a:cxnLst/>
            <a:rect r="r" b="b" t="t" l="l"/>
            <a:pathLst>
              <a:path h="5940350" w="6722705">
                <a:moveTo>
                  <a:pt x="0" y="0"/>
                </a:moveTo>
                <a:lnTo>
                  <a:pt x="6722705" y="0"/>
                </a:lnTo>
                <a:lnTo>
                  <a:pt x="6722705" y="5940350"/>
                </a:lnTo>
                <a:lnTo>
                  <a:pt x="0" y="5940350"/>
                </a:lnTo>
                <a:lnTo>
                  <a:pt x="0" y="0"/>
                </a:lnTo>
                <a:close/>
              </a:path>
            </a:pathLst>
          </a:custGeom>
          <a:blipFill>
            <a:blip r:embed="rId3"/>
            <a:stretch>
              <a:fillRect l="-30656" t="-1068" r="-37449" b="0"/>
            </a:stretch>
          </a:blipFill>
        </p:spPr>
      </p:sp>
      <p:sp>
        <p:nvSpPr>
          <p:cNvPr name="TextBox 7" id="7"/>
          <p:cNvSpPr txBox="true"/>
          <p:nvPr/>
        </p:nvSpPr>
        <p:spPr>
          <a:xfrm rot="0">
            <a:off x="1049576" y="528002"/>
            <a:ext cx="6937057" cy="896620"/>
          </a:xfrm>
          <a:prstGeom prst="rect">
            <a:avLst/>
          </a:prstGeom>
        </p:spPr>
        <p:txBody>
          <a:bodyPr anchor="t" rtlCol="false" tIns="0" lIns="0" bIns="0" rIns="0">
            <a:spAutoFit/>
          </a:bodyPr>
          <a:lstStyle/>
          <a:p>
            <a:pPr algn="ctr">
              <a:lnSpc>
                <a:spcPts val="7279"/>
              </a:lnSpc>
            </a:pPr>
            <a:r>
              <a:rPr lang="en-US" sz="5199" b="true">
                <a:solidFill>
                  <a:srgbClr val="000000"/>
                </a:solidFill>
                <a:latin typeface="Quicksand Bold"/>
                <a:ea typeface="Quicksand Bold"/>
                <a:cs typeface="Quicksand Bold"/>
                <a:sym typeface="Quicksand Bold"/>
              </a:rPr>
              <a:t>Before 2012 redesign </a:t>
            </a:r>
          </a:p>
        </p:txBody>
      </p:sp>
      <p:sp>
        <p:nvSpPr>
          <p:cNvPr name="TextBox 8" id="8"/>
          <p:cNvSpPr txBox="true"/>
          <p:nvPr/>
        </p:nvSpPr>
        <p:spPr>
          <a:xfrm rot="0">
            <a:off x="10171496" y="528002"/>
            <a:ext cx="6394768" cy="896620"/>
          </a:xfrm>
          <a:prstGeom prst="rect">
            <a:avLst/>
          </a:prstGeom>
        </p:spPr>
        <p:txBody>
          <a:bodyPr anchor="t" rtlCol="false" tIns="0" lIns="0" bIns="0" rIns="0">
            <a:spAutoFit/>
          </a:bodyPr>
          <a:lstStyle/>
          <a:p>
            <a:pPr algn="ctr">
              <a:lnSpc>
                <a:spcPts val="7279"/>
              </a:lnSpc>
            </a:pPr>
            <a:r>
              <a:rPr lang="en-US" sz="5199" b="true">
                <a:solidFill>
                  <a:srgbClr val="000000"/>
                </a:solidFill>
                <a:latin typeface="Quicksand Bold"/>
                <a:ea typeface="Quicksand Bold"/>
                <a:cs typeface="Quicksand Bold"/>
                <a:sym typeface="Quicksand Bold"/>
              </a:rPr>
              <a:t>After 2012 redesign </a:t>
            </a:r>
          </a:p>
        </p:txBody>
      </p:sp>
      <p:sp>
        <p:nvSpPr>
          <p:cNvPr name="TextBox 9" id="9"/>
          <p:cNvSpPr txBox="true"/>
          <p:nvPr/>
        </p:nvSpPr>
        <p:spPr>
          <a:xfrm rot="0">
            <a:off x="11441626" y="8001149"/>
            <a:ext cx="5154086" cy="1920874"/>
          </a:xfrm>
          <a:prstGeom prst="rect">
            <a:avLst/>
          </a:prstGeom>
        </p:spPr>
        <p:txBody>
          <a:bodyPr anchor="t" rtlCol="false" tIns="0" lIns="0" bIns="0" rIns="0">
            <a:spAutoFit/>
          </a:bodyPr>
          <a:lstStyle/>
          <a:p>
            <a:pPr algn="l" marL="755659" indent="-377829" lvl="1">
              <a:lnSpc>
                <a:spcPts val="4900"/>
              </a:lnSpc>
              <a:buFont typeface="Arial"/>
              <a:buChar char="•"/>
            </a:pPr>
            <a:r>
              <a:rPr lang="en-US" b="true" sz="3500">
                <a:solidFill>
                  <a:srgbClr val="000000"/>
                </a:solidFill>
                <a:latin typeface="Cormorant Garamond Bold"/>
                <a:ea typeface="Cormorant Garamond Bold"/>
                <a:cs typeface="Cormorant Garamond Bold"/>
                <a:sym typeface="Cormorant Garamond Bold"/>
              </a:rPr>
              <a:t>Simple </a:t>
            </a:r>
          </a:p>
          <a:p>
            <a:pPr algn="l" marL="755659" indent="-377829" lvl="1">
              <a:lnSpc>
                <a:spcPts val="4900"/>
              </a:lnSpc>
              <a:buFont typeface="Arial"/>
              <a:buChar char="•"/>
            </a:pPr>
            <a:r>
              <a:rPr lang="en-US" b="true" sz="3500">
                <a:solidFill>
                  <a:srgbClr val="000000"/>
                </a:solidFill>
                <a:latin typeface="Cormorant Garamond Bold"/>
                <a:ea typeface="Cormorant Garamond Bold"/>
                <a:cs typeface="Cormorant Garamond Bold"/>
                <a:sym typeface="Cormorant Garamond Bold"/>
              </a:rPr>
              <a:t>Ergonomic </a:t>
            </a:r>
          </a:p>
          <a:p>
            <a:pPr algn="l" marL="755659" indent="-377829" lvl="1">
              <a:lnSpc>
                <a:spcPts val="4900"/>
              </a:lnSpc>
              <a:buFont typeface="Arial"/>
              <a:buChar char="•"/>
            </a:pPr>
            <a:r>
              <a:rPr lang="en-US" b="true" sz="3500">
                <a:solidFill>
                  <a:srgbClr val="000000"/>
                </a:solidFill>
                <a:latin typeface="Cormorant Garamond Bold"/>
                <a:ea typeface="Cormorant Garamond Bold"/>
                <a:cs typeface="Cormorant Garamond Bold"/>
                <a:sym typeface="Cormorant Garamond Bold"/>
              </a:rPr>
              <a:t>Responsive </a:t>
            </a:r>
          </a:p>
        </p:txBody>
      </p:sp>
      <p:sp>
        <p:nvSpPr>
          <p:cNvPr name="TextBox 10" id="10"/>
          <p:cNvSpPr txBox="true"/>
          <p:nvPr/>
        </p:nvSpPr>
        <p:spPr>
          <a:xfrm rot="0">
            <a:off x="2236020" y="8001149"/>
            <a:ext cx="5154086" cy="1920874"/>
          </a:xfrm>
          <a:prstGeom prst="rect">
            <a:avLst/>
          </a:prstGeom>
        </p:spPr>
        <p:txBody>
          <a:bodyPr anchor="t" rtlCol="false" tIns="0" lIns="0" bIns="0" rIns="0">
            <a:spAutoFit/>
          </a:bodyPr>
          <a:lstStyle/>
          <a:p>
            <a:pPr algn="l" marL="755659" indent="-377829" lvl="1">
              <a:lnSpc>
                <a:spcPts val="4900"/>
              </a:lnSpc>
              <a:buFont typeface="Arial"/>
              <a:buChar char="•"/>
            </a:pPr>
            <a:r>
              <a:rPr lang="en-US" b="true" sz="3500">
                <a:solidFill>
                  <a:srgbClr val="000000"/>
                </a:solidFill>
                <a:latin typeface="Cormorant Garamond Bold"/>
                <a:ea typeface="Cormorant Garamond Bold"/>
                <a:cs typeface="Cormorant Garamond Bold"/>
                <a:sym typeface="Cormorant Garamond Bold"/>
              </a:rPr>
              <a:t>Absurd </a:t>
            </a:r>
          </a:p>
          <a:p>
            <a:pPr algn="l" marL="755659" indent="-377829" lvl="1">
              <a:lnSpc>
                <a:spcPts val="4900"/>
              </a:lnSpc>
              <a:buFont typeface="Arial"/>
              <a:buChar char="•"/>
            </a:pPr>
            <a:r>
              <a:rPr lang="en-US" b="true" sz="3500">
                <a:solidFill>
                  <a:srgbClr val="000000"/>
                </a:solidFill>
                <a:latin typeface="Cormorant Garamond Bold"/>
                <a:ea typeface="Cormorant Garamond Bold"/>
                <a:cs typeface="Cormorant Garamond Bold"/>
                <a:sym typeface="Cormorant Garamond Bold"/>
              </a:rPr>
              <a:t>Too much colors </a:t>
            </a:r>
          </a:p>
          <a:p>
            <a:pPr algn="l" marL="755659" indent="-377829" lvl="1">
              <a:lnSpc>
                <a:spcPts val="4900"/>
              </a:lnSpc>
              <a:buFont typeface="Arial"/>
              <a:buChar char="•"/>
            </a:pPr>
            <a:r>
              <a:rPr lang="en-US" b="true" sz="3500">
                <a:solidFill>
                  <a:srgbClr val="000000"/>
                </a:solidFill>
                <a:latin typeface="Cormorant Garamond Bold"/>
                <a:ea typeface="Cormorant Garamond Bold"/>
                <a:cs typeface="Cormorant Garamond Bold"/>
                <a:sym typeface="Cormorant Garamond Bold"/>
              </a:rPr>
              <a:t>Unresponsive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68344" y="4019550"/>
            <a:ext cx="15490956" cy="1915790"/>
          </a:xfrm>
          <a:prstGeom prst="rect">
            <a:avLst/>
          </a:prstGeom>
        </p:spPr>
        <p:txBody>
          <a:bodyPr anchor="t" rtlCol="false" tIns="0" lIns="0" bIns="0" rIns="0">
            <a:spAutoFit/>
          </a:bodyPr>
          <a:lstStyle/>
          <a:p>
            <a:pPr algn="ctr" marL="0" indent="0" lvl="0">
              <a:lnSpc>
                <a:spcPts val="15680"/>
              </a:lnSpc>
              <a:spcBef>
                <a:spcPct val="0"/>
              </a:spcBef>
            </a:pPr>
            <a:r>
              <a:rPr lang="en-US" b="true" sz="11200" i="true">
                <a:solidFill>
                  <a:srgbClr val="0F4662"/>
                </a:solidFill>
                <a:latin typeface="Cormorant Garamond Bold Italics"/>
                <a:ea typeface="Cormorant Garamond Bold Italics"/>
                <a:cs typeface="Cormorant Garamond Bold Italics"/>
                <a:sym typeface="Cormorant Garamond Bold Italics"/>
              </a:rPr>
              <a:t>How to Fix Bad Ergonomics ?</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10771620" y="2254469"/>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stretch>
              <a:fillRect l="0" t="0" r="0" b="0"/>
            </a:stretch>
          </a:blipFill>
        </p:spPr>
      </p:sp>
      <p:sp>
        <p:nvSpPr>
          <p:cNvPr name="TextBox 6" id="6"/>
          <p:cNvSpPr txBox="true"/>
          <p:nvPr/>
        </p:nvSpPr>
        <p:spPr>
          <a:xfrm rot="0">
            <a:off x="1028700" y="1545707"/>
            <a:ext cx="11874856" cy="541614"/>
          </a:xfrm>
          <a:prstGeom prst="rect">
            <a:avLst/>
          </a:prstGeom>
        </p:spPr>
        <p:txBody>
          <a:bodyPr anchor="t" rtlCol="false" tIns="0" lIns="0" bIns="0" rIns="0">
            <a:spAutoFit/>
          </a:bodyPr>
          <a:lstStyle/>
          <a:p>
            <a:pPr algn="l" marL="584462" indent="-292231" lvl="1">
              <a:lnSpc>
                <a:spcPts val="4602"/>
              </a:lnSpc>
              <a:buFont typeface="Arial"/>
              <a:buChar char="•"/>
            </a:pPr>
            <a:r>
              <a:rPr lang="en-US" sz="2707">
                <a:solidFill>
                  <a:srgbClr val="0F4662"/>
                </a:solidFill>
                <a:latin typeface="Quicksand"/>
                <a:ea typeface="Quicksand"/>
                <a:cs typeface="Quicksand"/>
                <a:sym typeface="Quicksand"/>
              </a:rPr>
              <a:t>Clear headlines guide users instantly.</a:t>
            </a:r>
          </a:p>
        </p:txBody>
      </p:sp>
      <p:sp>
        <p:nvSpPr>
          <p:cNvPr name="TextBox 7" id="7"/>
          <p:cNvSpPr txBox="true"/>
          <p:nvPr/>
        </p:nvSpPr>
        <p:spPr>
          <a:xfrm rot="0">
            <a:off x="1028700" y="3622985"/>
            <a:ext cx="11874856" cy="1305567"/>
          </a:xfrm>
          <a:prstGeom prst="rect">
            <a:avLst/>
          </a:prstGeom>
        </p:spPr>
        <p:txBody>
          <a:bodyPr anchor="t" rtlCol="false" tIns="0" lIns="0" bIns="0" rIns="0">
            <a:spAutoFit/>
          </a:bodyPr>
          <a:lstStyle/>
          <a:p>
            <a:pPr algn="l">
              <a:lnSpc>
                <a:spcPts val="5369"/>
              </a:lnSpc>
            </a:pPr>
            <a:r>
              <a:rPr lang="en-US" sz="3158" b="true">
                <a:solidFill>
                  <a:srgbClr val="0F4662"/>
                </a:solidFill>
                <a:latin typeface="Quicksand Bold"/>
                <a:ea typeface="Quicksand Bold"/>
                <a:cs typeface="Quicksand Bold"/>
                <a:sym typeface="Quicksand Bold"/>
              </a:rPr>
              <a:t>Visibility : </a:t>
            </a:r>
          </a:p>
          <a:p>
            <a:pPr algn="l" marL="681872" indent="-340936" lvl="1">
              <a:lnSpc>
                <a:spcPts val="5369"/>
              </a:lnSpc>
              <a:buFont typeface="Arial"/>
              <a:buChar char="•"/>
            </a:pPr>
            <a:r>
              <a:rPr lang="en-US" sz="3158">
                <a:solidFill>
                  <a:srgbClr val="0F4662"/>
                </a:solidFill>
                <a:latin typeface="Quicksand"/>
                <a:ea typeface="Quicksand"/>
                <a:cs typeface="Quicksand"/>
                <a:sym typeface="Quicksand"/>
              </a:rPr>
              <a:t>Keywords in headlines boost search ranking.</a:t>
            </a:r>
          </a:p>
        </p:txBody>
      </p:sp>
      <p:sp>
        <p:nvSpPr>
          <p:cNvPr name="TextBox 8" id="8"/>
          <p:cNvSpPr txBox="true"/>
          <p:nvPr/>
        </p:nvSpPr>
        <p:spPr>
          <a:xfrm rot="0">
            <a:off x="1028700" y="962025"/>
            <a:ext cx="11874856" cy="545132"/>
          </a:xfrm>
          <a:prstGeom prst="rect">
            <a:avLst/>
          </a:prstGeom>
        </p:spPr>
        <p:txBody>
          <a:bodyPr anchor="t" rtlCol="false" tIns="0" lIns="0" bIns="0" rIns="0">
            <a:spAutoFit/>
          </a:bodyPr>
          <a:lstStyle/>
          <a:p>
            <a:pPr algn="l" marL="0" indent="0" lvl="0">
              <a:lnSpc>
                <a:spcPts val="4421"/>
              </a:lnSpc>
              <a:spcBef>
                <a:spcPct val="0"/>
              </a:spcBef>
            </a:pPr>
            <a:r>
              <a:rPr lang="en-US" b="true" sz="3158">
                <a:solidFill>
                  <a:srgbClr val="0F4662"/>
                </a:solidFill>
                <a:latin typeface="Quicksand Bold"/>
                <a:ea typeface="Quicksand Bold"/>
                <a:cs typeface="Quicksand Bold"/>
                <a:sym typeface="Quicksand Bold"/>
              </a:rPr>
              <a:t>Clarity : </a:t>
            </a:r>
          </a:p>
        </p:txBody>
      </p:sp>
      <p:sp>
        <p:nvSpPr>
          <p:cNvPr name="TextBox 9" id="9"/>
          <p:cNvSpPr txBox="true"/>
          <p:nvPr/>
        </p:nvSpPr>
        <p:spPr>
          <a:xfrm rot="0">
            <a:off x="1028700" y="2279354"/>
            <a:ext cx="11874856" cy="1305567"/>
          </a:xfrm>
          <a:prstGeom prst="rect">
            <a:avLst/>
          </a:prstGeom>
        </p:spPr>
        <p:txBody>
          <a:bodyPr anchor="t" rtlCol="false" tIns="0" lIns="0" bIns="0" rIns="0">
            <a:spAutoFit/>
          </a:bodyPr>
          <a:lstStyle/>
          <a:p>
            <a:pPr algn="l">
              <a:lnSpc>
                <a:spcPts val="5369"/>
              </a:lnSpc>
            </a:pPr>
            <a:r>
              <a:rPr lang="en-US" sz="3158" b="true">
                <a:solidFill>
                  <a:srgbClr val="0F4662"/>
                </a:solidFill>
                <a:latin typeface="Quicksand Bold"/>
                <a:ea typeface="Quicksand Bold"/>
                <a:cs typeface="Quicksand Bold"/>
                <a:sym typeface="Quicksand Bold"/>
              </a:rPr>
              <a:t>Eng</a:t>
            </a:r>
            <a:r>
              <a:rPr lang="en-US" sz="3158" b="true">
                <a:solidFill>
                  <a:srgbClr val="0F4662"/>
                </a:solidFill>
                <a:latin typeface="Quicksand Bold"/>
                <a:ea typeface="Quicksand Bold"/>
                <a:cs typeface="Quicksand Bold"/>
                <a:sym typeface="Quicksand Bold"/>
              </a:rPr>
              <a:t>agement:</a:t>
            </a:r>
          </a:p>
          <a:p>
            <a:pPr algn="l" marL="681872" indent="-340936" lvl="1">
              <a:lnSpc>
                <a:spcPts val="5369"/>
              </a:lnSpc>
              <a:buFont typeface="Arial"/>
              <a:buChar char="•"/>
            </a:pPr>
            <a:r>
              <a:rPr lang="en-US" sz="3158">
                <a:solidFill>
                  <a:srgbClr val="0F4662"/>
                </a:solidFill>
                <a:latin typeface="Quicksand"/>
                <a:ea typeface="Quicksand"/>
                <a:cs typeface="Quicksand"/>
                <a:sym typeface="Quicksand"/>
              </a:rPr>
              <a:t>Strong headlines hook attention fast.</a:t>
            </a:r>
          </a:p>
        </p:txBody>
      </p:sp>
      <p:sp>
        <p:nvSpPr>
          <p:cNvPr name="TextBox 10" id="10"/>
          <p:cNvSpPr txBox="true"/>
          <p:nvPr/>
        </p:nvSpPr>
        <p:spPr>
          <a:xfrm rot="0">
            <a:off x="1028700" y="4969540"/>
            <a:ext cx="11874856" cy="1305567"/>
          </a:xfrm>
          <a:prstGeom prst="rect">
            <a:avLst/>
          </a:prstGeom>
        </p:spPr>
        <p:txBody>
          <a:bodyPr anchor="t" rtlCol="false" tIns="0" lIns="0" bIns="0" rIns="0">
            <a:spAutoFit/>
          </a:bodyPr>
          <a:lstStyle/>
          <a:p>
            <a:pPr algn="l">
              <a:lnSpc>
                <a:spcPts val="5369"/>
              </a:lnSpc>
            </a:pPr>
            <a:r>
              <a:rPr lang="en-US" sz="3158" b="true">
                <a:solidFill>
                  <a:srgbClr val="0F4662"/>
                </a:solidFill>
                <a:latin typeface="Quicksand Bold"/>
                <a:ea typeface="Quicksand Bold"/>
                <a:cs typeface="Quicksand Bold"/>
                <a:sym typeface="Quicksand Bold"/>
              </a:rPr>
              <a:t>Conversion :</a:t>
            </a:r>
          </a:p>
          <a:p>
            <a:pPr algn="l" marL="681872" indent="-340936" lvl="1">
              <a:lnSpc>
                <a:spcPts val="5369"/>
              </a:lnSpc>
              <a:buFont typeface="Arial"/>
              <a:buChar char="•"/>
            </a:pPr>
            <a:r>
              <a:rPr lang="en-US" sz="3158">
                <a:solidFill>
                  <a:srgbClr val="0F4662"/>
                </a:solidFill>
                <a:latin typeface="Quicksand"/>
                <a:ea typeface="Quicksand"/>
                <a:cs typeface="Quicksand"/>
                <a:sym typeface="Quicksand"/>
              </a:rPr>
              <a:t>Action-driven headlines drive clicks.</a:t>
            </a:r>
          </a:p>
        </p:txBody>
      </p:sp>
      <p:sp>
        <p:nvSpPr>
          <p:cNvPr name="TextBox 11" id="11"/>
          <p:cNvSpPr txBox="true"/>
          <p:nvPr/>
        </p:nvSpPr>
        <p:spPr>
          <a:xfrm rot="0">
            <a:off x="1028700" y="6455765"/>
            <a:ext cx="11874856" cy="1305567"/>
          </a:xfrm>
          <a:prstGeom prst="rect">
            <a:avLst/>
          </a:prstGeom>
        </p:spPr>
        <p:txBody>
          <a:bodyPr anchor="t" rtlCol="false" tIns="0" lIns="0" bIns="0" rIns="0">
            <a:spAutoFit/>
          </a:bodyPr>
          <a:lstStyle/>
          <a:p>
            <a:pPr algn="l">
              <a:lnSpc>
                <a:spcPts val="5369"/>
              </a:lnSpc>
            </a:pPr>
            <a:r>
              <a:rPr lang="en-US" sz="3158" b="true">
                <a:solidFill>
                  <a:srgbClr val="0F4662"/>
                </a:solidFill>
                <a:latin typeface="Quicksand Bold"/>
                <a:ea typeface="Quicksand Bold"/>
                <a:cs typeface="Quicksand Bold"/>
                <a:sym typeface="Quicksand Bold"/>
              </a:rPr>
              <a:t>Branding :</a:t>
            </a:r>
          </a:p>
          <a:p>
            <a:pPr algn="l" marL="681872" indent="-340936" lvl="1">
              <a:lnSpc>
                <a:spcPts val="5369"/>
              </a:lnSpc>
              <a:buFont typeface="Arial"/>
              <a:buChar char="•"/>
            </a:pPr>
            <a:r>
              <a:rPr lang="en-US" sz="3158">
                <a:solidFill>
                  <a:srgbClr val="0F4662"/>
                </a:solidFill>
                <a:latin typeface="Quicksand"/>
                <a:ea typeface="Quicksand"/>
                <a:cs typeface="Quicksand"/>
                <a:sym typeface="Quicksand"/>
              </a:rPr>
              <a:t>Tone reflects brand personality.</a:t>
            </a:r>
          </a:p>
        </p:txBody>
      </p:sp>
      <p:sp>
        <p:nvSpPr>
          <p:cNvPr name="TextBox 12" id="12"/>
          <p:cNvSpPr txBox="true"/>
          <p:nvPr/>
        </p:nvSpPr>
        <p:spPr>
          <a:xfrm rot="0">
            <a:off x="1028700" y="7952733"/>
            <a:ext cx="11874856" cy="1305567"/>
          </a:xfrm>
          <a:prstGeom prst="rect">
            <a:avLst/>
          </a:prstGeom>
        </p:spPr>
        <p:txBody>
          <a:bodyPr anchor="t" rtlCol="false" tIns="0" lIns="0" bIns="0" rIns="0">
            <a:spAutoFit/>
          </a:bodyPr>
          <a:lstStyle/>
          <a:p>
            <a:pPr algn="l">
              <a:lnSpc>
                <a:spcPts val="5369"/>
              </a:lnSpc>
            </a:pPr>
            <a:r>
              <a:rPr lang="en-US" sz="3158" b="true">
                <a:solidFill>
                  <a:srgbClr val="0F4662"/>
                </a:solidFill>
                <a:latin typeface="Quicksand Bold"/>
                <a:ea typeface="Quicksand Bold"/>
                <a:cs typeface="Quicksand Bold"/>
                <a:sym typeface="Quicksand Bold"/>
              </a:rPr>
              <a:t>Accessibility :</a:t>
            </a:r>
          </a:p>
          <a:p>
            <a:pPr algn="l" marL="681872" indent="-340936" lvl="1">
              <a:lnSpc>
                <a:spcPts val="5369"/>
              </a:lnSpc>
              <a:buFont typeface="Arial"/>
              <a:buChar char="•"/>
            </a:pPr>
            <a:r>
              <a:rPr lang="en-US" sz="3158">
                <a:solidFill>
                  <a:srgbClr val="0F4662"/>
                </a:solidFill>
                <a:latin typeface="Quicksand"/>
                <a:ea typeface="Quicksand"/>
                <a:cs typeface="Quicksand"/>
                <a:sym typeface="Quicksand"/>
              </a:rPr>
              <a:t>Headlines aid screen reader navigation.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68344" y="3129450"/>
            <a:ext cx="15490956" cy="3906515"/>
          </a:xfrm>
          <a:prstGeom prst="rect">
            <a:avLst/>
          </a:prstGeom>
        </p:spPr>
        <p:txBody>
          <a:bodyPr anchor="t" rtlCol="false" tIns="0" lIns="0" bIns="0" rIns="0">
            <a:spAutoFit/>
          </a:bodyPr>
          <a:lstStyle/>
          <a:p>
            <a:pPr algn="ctr" marL="0" indent="0" lvl="0">
              <a:lnSpc>
                <a:spcPts val="15680"/>
              </a:lnSpc>
              <a:spcBef>
                <a:spcPct val="0"/>
              </a:spcBef>
            </a:pPr>
            <a:r>
              <a:rPr lang="en-US" b="true" sz="11200" i="true">
                <a:solidFill>
                  <a:srgbClr val="0F4662"/>
                </a:solidFill>
                <a:latin typeface="Cormorant Garamond Bold Italics"/>
                <a:ea typeface="Cormorant Garamond Bold Italics"/>
                <a:cs typeface="Cormorant Garamond Bold Italics"/>
                <a:sym typeface="Cormorant Garamond Bold Italics"/>
              </a:rPr>
              <a:t>The Future of Web Ergonomics</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34407" y="1021764"/>
            <a:ext cx="11804545" cy="9192495"/>
          </a:xfrm>
          <a:prstGeom prst="rect">
            <a:avLst/>
          </a:prstGeom>
        </p:spPr>
      </p:pic>
      <p:grpSp>
        <p:nvGrpSpPr>
          <p:cNvPr name="Group 3" id="3"/>
          <p:cNvGrpSpPr/>
          <p:nvPr/>
        </p:nvGrpSpPr>
        <p:grpSpPr>
          <a:xfrm rot="0">
            <a:off x="11355291" y="2273744"/>
            <a:ext cx="810923" cy="8109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E5EA"/>
            </a:solidFill>
          </p:spPr>
        </p:sp>
        <p:sp>
          <p:nvSpPr>
            <p:cNvPr name="TextBox 5" id="5"/>
            <p:cNvSpPr txBox="true"/>
            <p:nvPr/>
          </p:nvSpPr>
          <p:spPr>
            <a:xfrm>
              <a:off x="76200" y="-47625"/>
              <a:ext cx="660400" cy="784225"/>
            </a:xfrm>
            <a:prstGeom prst="rect">
              <a:avLst/>
            </a:prstGeom>
          </p:spPr>
          <p:txBody>
            <a:bodyPr anchor="ctr" rtlCol="false" tIns="50800" lIns="50800" bIns="50800" rIns="50800"/>
            <a:lstStyle/>
            <a:p>
              <a:pPr algn="ctr">
                <a:lnSpc>
                  <a:spcPts val="4079"/>
                </a:lnSpc>
              </a:pPr>
            </a:p>
          </p:txBody>
        </p:sp>
      </p:grpSp>
      <p:sp>
        <p:nvSpPr>
          <p:cNvPr name="TextBox 6" id="6"/>
          <p:cNvSpPr txBox="true"/>
          <p:nvPr/>
        </p:nvSpPr>
        <p:spPr>
          <a:xfrm rot="0">
            <a:off x="1028700" y="599709"/>
            <a:ext cx="1562493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 Ergonomics: Smarter, Adaptive, Invisible</a:t>
            </a:r>
          </a:p>
        </p:txBody>
      </p:sp>
      <p:grpSp>
        <p:nvGrpSpPr>
          <p:cNvPr name="Group 7" id="7"/>
          <p:cNvGrpSpPr/>
          <p:nvPr/>
        </p:nvGrpSpPr>
        <p:grpSpPr>
          <a:xfrm rot="0">
            <a:off x="11355291" y="4440989"/>
            <a:ext cx="810923" cy="81092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ECB"/>
            </a:solidFill>
          </p:spPr>
        </p:sp>
        <p:sp>
          <p:nvSpPr>
            <p:cNvPr name="TextBox 9" id="9"/>
            <p:cNvSpPr txBox="true"/>
            <p:nvPr/>
          </p:nvSpPr>
          <p:spPr>
            <a:xfrm>
              <a:off x="76200" y="-47625"/>
              <a:ext cx="660400" cy="784225"/>
            </a:xfrm>
            <a:prstGeom prst="rect">
              <a:avLst/>
            </a:prstGeom>
          </p:spPr>
          <p:txBody>
            <a:bodyPr anchor="ctr" rtlCol="false" tIns="50800" lIns="50800" bIns="50800" rIns="50800"/>
            <a:lstStyle/>
            <a:p>
              <a:pPr algn="ctr">
                <a:lnSpc>
                  <a:spcPts val="4079"/>
                </a:lnSpc>
              </a:pPr>
            </a:p>
          </p:txBody>
        </p:sp>
      </p:grpSp>
      <p:grpSp>
        <p:nvGrpSpPr>
          <p:cNvPr name="Group 10" id="10"/>
          <p:cNvGrpSpPr/>
          <p:nvPr/>
        </p:nvGrpSpPr>
        <p:grpSpPr>
          <a:xfrm rot="0">
            <a:off x="11355291" y="6531436"/>
            <a:ext cx="810923" cy="81092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0"/>
            </a:solidFill>
          </p:spPr>
        </p:sp>
        <p:sp>
          <p:nvSpPr>
            <p:cNvPr name="TextBox 12" id="12"/>
            <p:cNvSpPr txBox="true"/>
            <p:nvPr/>
          </p:nvSpPr>
          <p:spPr>
            <a:xfrm>
              <a:off x="76200" y="-47625"/>
              <a:ext cx="660400" cy="784225"/>
            </a:xfrm>
            <a:prstGeom prst="rect">
              <a:avLst/>
            </a:prstGeom>
          </p:spPr>
          <p:txBody>
            <a:bodyPr anchor="ctr" rtlCol="false" tIns="50800" lIns="50800" bIns="50800" rIns="50800"/>
            <a:lstStyle/>
            <a:p>
              <a:pPr algn="ctr">
                <a:lnSpc>
                  <a:spcPts val="4079"/>
                </a:lnSpc>
              </a:pPr>
            </a:p>
          </p:txBody>
        </p:sp>
      </p:grpSp>
      <p:sp>
        <p:nvSpPr>
          <p:cNvPr name="TextBox 13" id="13"/>
          <p:cNvSpPr txBox="true"/>
          <p:nvPr/>
        </p:nvSpPr>
        <p:spPr>
          <a:xfrm rot="0">
            <a:off x="12385326" y="2401710"/>
            <a:ext cx="4873974" cy="497840"/>
          </a:xfrm>
          <a:prstGeom prst="rect">
            <a:avLst/>
          </a:prstGeom>
        </p:spPr>
        <p:txBody>
          <a:bodyPr anchor="t" rtlCol="false" tIns="0" lIns="0" bIns="0" rIns="0">
            <a:spAutoFit/>
          </a:bodyPr>
          <a:lstStyle/>
          <a:p>
            <a:pPr algn="l">
              <a:lnSpc>
                <a:spcPts val="4059"/>
              </a:lnSpc>
            </a:pPr>
            <a:r>
              <a:rPr lang="en-US" sz="2899">
                <a:solidFill>
                  <a:srgbClr val="0F4662"/>
                </a:solidFill>
                <a:latin typeface="Quicksand"/>
                <a:ea typeface="Quicksand"/>
                <a:cs typeface="Quicksand"/>
                <a:sym typeface="Quicksand"/>
              </a:rPr>
              <a:t>AI-Powered Personalization:</a:t>
            </a:r>
          </a:p>
        </p:txBody>
      </p:sp>
      <p:sp>
        <p:nvSpPr>
          <p:cNvPr name="TextBox 14" id="14"/>
          <p:cNvSpPr txBox="true"/>
          <p:nvPr/>
        </p:nvSpPr>
        <p:spPr>
          <a:xfrm rot="0">
            <a:off x="12385326" y="4645660"/>
            <a:ext cx="4693075" cy="497840"/>
          </a:xfrm>
          <a:prstGeom prst="rect">
            <a:avLst/>
          </a:prstGeom>
        </p:spPr>
        <p:txBody>
          <a:bodyPr anchor="t" rtlCol="false" tIns="0" lIns="0" bIns="0" rIns="0">
            <a:spAutoFit/>
          </a:bodyPr>
          <a:lstStyle/>
          <a:p>
            <a:pPr algn="l">
              <a:lnSpc>
                <a:spcPts val="4059"/>
              </a:lnSpc>
            </a:pPr>
            <a:r>
              <a:rPr lang="en-US" sz="2899">
                <a:solidFill>
                  <a:srgbClr val="0F4662"/>
                </a:solidFill>
                <a:latin typeface="Quicksand"/>
                <a:ea typeface="Quicksand"/>
                <a:cs typeface="Quicksand"/>
                <a:sym typeface="Quicksand"/>
              </a:rPr>
              <a:t>Voice &amp; Gesture Control:</a:t>
            </a:r>
          </a:p>
        </p:txBody>
      </p:sp>
      <p:sp>
        <p:nvSpPr>
          <p:cNvPr name="TextBox 15" id="15"/>
          <p:cNvSpPr txBox="true"/>
          <p:nvPr/>
        </p:nvSpPr>
        <p:spPr>
          <a:xfrm rot="0">
            <a:off x="12385326" y="6700677"/>
            <a:ext cx="4693075" cy="4152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AR/VR Browsing:</a:t>
            </a:r>
          </a:p>
        </p:txBody>
      </p:sp>
      <p:sp>
        <p:nvSpPr>
          <p:cNvPr name="TextBox 16" id="16"/>
          <p:cNvSpPr txBox="true"/>
          <p:nvPr/>
        </p:nvSpPr>
        <p:spPr>
          <a:xfrm rot="0">
            <a:off x="11641563" y="3218614"/>
            <a:ext cx="6415103" cy="860424"/>
          </a:xfrm>
          <a:prstGeom prst="rect">
            <a:avLst/>
          </a:prstGeom>
        </p:spPr>
        <p:txBody>
          <a:bodyPr anchor="t" rtlCol="false" tIns="0" lIns="0" bIns="0" rIns="0">
            <a:spAutoFit/>
          </a:bodyPr>
          <a:lstStyle/>
          <a:p>
            <a:pPr algn="l">
              <a:lnSpc>
                <a:spcPts val="3500"/>
              </a:lnSpc>
            </a:pPr>
            <a:r>
              <a:rPr lang="en-US" sz="2500">
                <a:solidFill>
                  <a:srgbClr val="0F4662"/>
                </a:solidFill>
                <a:latin typeface="Quicksand"/>
                <a:ea typeface="Quicksand"/>
                <a:cs typeface="Quicksand"/>
                <a:sym typeface="Quicksand"/>
              </a:rPr>
              <a:t>Websites auto-adjust to you (e.g., left-handed mode, dyslexia-friendly fonts).</a:t>
            </a:r>
          </a:p>
        </p:txBody>
      </p:sp>
      <p:sp>
        <p:nvSpPr>
          <p:cNvPr name="TextBox 17" id="17"/>
          <p:cNvSpPr txBox="true"/>
          <p:nvPr/>
        </p:nvSpPr>
        <p:spPr>
          <a:xfrm rot="0">
            <a:off x="11614762" y="5385261"/>
            <a:ext cx="5644538" cy="860424"/>
          </a:xfrm>
          <a:prstGeom prst="rect">
            <a:avLst/>
          </a:prstGeom>
        </p:spPr>
        <p:txBody>
          <a:bodyPr anchor="t" rtlCol="false" tIns="0" lIns="0" bIns="0" rIns="0">
            <a:spAutoFit/>
          </a:bodyPr>
          <a:lstStyle/>
          <a:p>
            <a:pPr algn="l">
              <a:lnSpc>
                <a:spcPts val="3500"/>
              </a:lnSpc>
            </a:pPr>
            <a:r>
              <a:rPr lang="en-US" sz="2500">
                <a:solidFill>
                  <a:srgbClr val="0F4662"/>
                </a:solidFill>
                <a:latin typeface="Quicksand"/>
                <a:ea typeface="Quicksand"/>
                <a:cs typeface="Quicksand"/>
                <a:sym typeface="Quicksand"/>
              </a:rPr>
              <a:t>Navigate with "Scroll down" or hand waves </a:t>
            </a:r>
          </a:p>
        </p:txBody>
      </p:sp>
      <p:sp>
        <p:nvSpPr>
          <p:cNvPr name="TextBox 18" id="18"/>
          <p:cNvSpPr txBox="true"/>
          <p:nvPr/>
        </p:nvSpPr>
        <p:spPr>
          <a:xfrm rot="0">
            <a:off x="11641563" y="7475708"/>
            <a:ext cx="5872398" cy="860424"/>
          </a:xfrm>
          <a:prstGeom prst="rect">
            <a:avLst/>
          </a:prstGeom>
        </p:spPr>
        <p:txBody>
          <a:bodyPr anchor="t" rtlCol="false" tIns="0" lIns="0" bIns="0" rIns="0">
            <a:spAutoFit/>
          </a:bodyPr>
          <a:lstStyle/>
          <a:p>
            <a:pPr algn="l">
              <a:lnSpc>
                <a:spcPts val="3500"/>
              </a:lnSpc>
            </a:pPr>
            <a:r>
              <a:rPr lang="en-US" sz="2500">
                <a:solidFill>
                  <a:srgbClr val="0F4662"/>
                </a:solidFill>
                <a:latin typeface="Quicksand"/>
                <a:ea typeface="Quicksand"/>
                <a:cs typeface="Quicksand"/>
                <a:sym typeface="Quicksand"/>
              </a:rPr>
              <a:t>3D interfaces for immersive shopping, learning, or workspaces.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1028700" y="5895907"/>
            <a:ext cx="6045999" cy="3362393"/>
            <a:chOff x="0" y="0"/>
            <a:chExt cx="2225515" cy="1237687"/>
          </a:xfrm>
        </p:grpSpPr>
        <p:sp>
          <p:nvSpPr>
            <p:cNvPr name="Freeform 3" id="3"/>
            <p:cNvSpPr/>
            <p:nvPr/>
          </p:nvSpPr>
          <p:spPr>
            <a:xfrm flipH="false" flipV="false" rot="0">
              <a:off x="0" y="0"/>
              <a:ext cx="2225515" cy="1237687"/>
            </a:xfrm>
            <a:custGeom>
              <a:avLst/>
              <a:gdLst/>
              <a:ahLst/>
              <a:cxnLst/>
              <a:rect r="r" b="b" t="t" l="l"/>
              <a:pathLst>
                <a:path h="1237687" w="2225515">
                  <a:moveTo>
                    <a:pt x="65306" y="0"/>
                  </a:moveTo>
                  <a:lnTo>
                    <a:pt x="2160210" y="0"/>
                  </a:lnTo>
                  <a:cubicBezTo>
                    <a:pt x="2177530" y="0"/>
                    <a:pt x="2194140" y="6880"/>
                    <a:pt x="2206388" y="19128"/>
                  </a:cubicBezTo>
                  <a:cubicBezTo>
                    <a:pt x="2218635" y="31375"/>
                    <a:pt x="2225515" y="47986"/>
                    <a:pt x="2225515" y="65306"/>
                  </a:cubicBezTo>
                  <a:lnTo>
                    <a:pt x="2225515" y="1172382"/>
                  </a:lnTo>
                  <a:cubicBezTo>
                    <a:pt x="2225515" y="1189702"/>
                    <a:pt x="2218635" y="1206313"/>
                    <a:pt x="2206388" y="1218560"/>
                  </a:cubicBezTo>
                  <a:cubicBezTo>
                    <a:pt x="2194140" y="1230807"/>
                    <a:pt x="2177530" y="1237687"/>
                    <a:pt x="2160210" y="1237687"/>
                  </a:cubicBezTo>
                  <a:lnTo>
                    <a:pt x="65306" y="1237687"/>
                  </a:lnTo>
                  <a:cubicBezTo>
                    <a:pt x="47986" y="1237687"/>
                    <a:pt x="31375" y="1230807"/>
                    <a:pt x="19128" y="1218560"/>
                  </a:cubicBezTo>
                  <a:cubicBezTo>
                    <a:pt x="6880" y="1206313"/>
                    <a:pt x="0" y="1189702"/>
                    <a:pt x="0" y="1172382"/>
                  </a:cubicBezTo>
                  <a:lnTo>
                    <a:pt x="0" y="65306"/>
                  </a:lnTo>
                  <a:cubicBezTo>
                    <a:pt x="0" y="47986"/>
                    <a:pt x="6880" y="31375"/>
                    <a:pt x="19128" y="19128"/>
                  </a:cubicBezTo>
                  <a:cubicBezTo>
                    <a:pt x="31375" y="6880"/>
                    <a:pt x="47986" y="0"/>
                    <a:pt x="65306" y="0"/>
                  </a:cubicBezTo>
                  <a:close/>
                </a:path>
              </a:pathLst>
            </a:custGeom>
            <a:solidFill>
              <a:srgbClr val="FFFFFF"/>
            </a:solidFill>
          </p:spPr>
        </p:sp>
        <p:sp>
          <p:nvSpPr>
            <p:cNvPr name="TextBox 4" id="4"/>
            <p:cNvSpPr txBox="true"/>
            <p:nvPr/>
          </p:nvSpPr>
          <p:spPr>
            <a:xfrm>
              <a:off x="0" y="-123825"/>
              <a:ext cx="2225515" cy="1361512"/>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0354048" y="2118027"/>
            <a:ext cx="6583816" cy="3443065"/>
            <a:chOff x="0" y="0"/>
            <a:chExt cx="2423484" cy="1267383"/>
          </a:xfrm>
        </p:grpSpPr>
        <p:sp>
          <p:nvSpPr>
            <p:cNvPr name="Freeform 6" id="6"/>
            <p:cNvSpPr/>
            <p:nvPr/>
          </p:nvSpPr>
          <p:spPr>
            <a:xfrm flipH="false" flipV="false" rot="0">
              <a:off x="0" y="0"/>
              <a:ext cx="2423484" cy="1267383"/>
            </a:xfrm>
            <a:custGeom>
              <a:avLst/>
              <a:gdLst/>
              <a:ahLst/>
              <a:cxnLst/>
              <a:rect r="r" b="b" t="t" l="l"/>
              <a:pathLst>
                <a:path h="1267383" w="2423484">
                  <a:moveTo>
                    <a:pt x="59971" y="0"/>
                  </a:moveTo>
                  <a:lnTo>
                    <a:pt x="2363513" y="0"/>
                  </a:lnTo>
                  <a:cubicBezTo>
                    <a:pt x="2379418" y="0"/>
                    <a:pt x="2394672" y="6318"/>
                    <a:pt x="2405919" y="17565"/>
                  </a:cubicBezTo>
                  <a:cubicBezTo>
                    <a:pt x="2417166" y="28812"/>
                    <a:pt x="2423484" y="44066"/>
                    <a:pt x="2423484" y="59971"/>
                  </a:cubicBezTo>
                  <a:lnTo>
                    <a:pt x="2423484" y="1207412"/>
                  </a:lnTo>
                  <a:cubicBezTo>
                    <a:pt x="2423484" y="1223317"/>
                    <a:pt x="2417166" y="1238571"/>
                    <a:pt x="2405919" y="1249818"/>
                  </a:cubicBezTo>
                  <a:cubicBezTo>
                    <a:pt x="2394672" y="1261064"/>
                    <a:pt x="2379418" y="1267383"/>
                    <a:pt x="2363513" y="1267383"/>
                  </a:cubicBezTo>
                  <a:lnTo>
                    <a:pt x="59971" y="1267383"/>
                  </a:lnTo>
                  <a:cubicBezTo>
                    <a:pt x="44066" y="1267383"/>
                    <a:pt x="28812" y="1261064"/>
                    <a:pt x="17565" y="1249818"/>
                  </a:cubicBezTo>
                  <a:cubicBezTo>
                    <a:pt x="6318" y="1238571"/>
                    <a:pt x="0" y="1223317"/>
                    <a:pt x="0" y="1207412"/>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7" id="7"/>
            <p:cNvSpPr txBox="true"/>
            <p:nvPr/>
          </p:nvSpPr>
          <p:spPr>
            <a:xfrm>
              <a:off x="0" y="-123825"/>
              <a:ext cx="2423484" cy="1391208"/>
            </a:xfrm>
            <a:prstGeom prst="rect">
              <a:avLst/>
            </a:prstGeom>
          </p:spPr>
          <p:txBody>
            <a:bodyPr anchor="ctr" rtlCol="false" tIns="50800" lIns="50800" bIns="50800" rIns="50800"/>
            <a:lstStyle/>
            <a:p>
              <a:pPr algn="ctr">
                <a:lnSpc>
                  <a:spcPts val="4079"/>
                </a:lnSpc>
              </a:pPr>
            </a:p>
          </p:txBody>
        </p:sp>
      </p:grpSp>
      <p:sp>
        <p:nvSpPr>
          <p:cNvPr name="Freeform 8" id="8"/>
          <p:cNvSpPr/>
          <p:nvPr/>
        </p:nvSpPr>
        <p:spPr>
          <a:xfrm flipH="false" flipV="false" rot="0">
            <a:off x="2071960" y="2110837"/>
            <a:ext cx="3306623" cy="3306623"/>
          </a:xfrm>
          <a:custGeom>
            <a:avLst/>
            <a:gdLst/>
            <a:ahLst/>
            <a:cxnLst/>
            <a:rect r="r" b="b" t="t" l="l"/>
            <a:pathLst>
              <a:path h="3306623" w="3306623">
                <a:moveTo>
                  <a:pt x="0" y="0"/>
                </a:moveTo>
                <a:lnTo>
                  <a:pt x="3306623" y="0"/>
                </a:lnTo>
                <a:lnTo>
                  <a:pt x="3306623" y="3306623"/>
                </a:lnTo>
                <a:lnTo>
                  <a:pt x="0" y="3306623"/>
                </a:lnTo>
                <a:lnTo>
                  <a:pt x="0" y="0"/>
                </a:lnTo>
                <a:close/>
              </a:path>
            </a:pathLst>
          </a:custGeom>
          <a:blipFill>
            <a:blip r:embed="rId2"/>
            <a:stretch>
              <a:fillRect l="0" t="0" r="0" b="0"/>
            </a:stretch>
          </a:blipFill>
        </p:spPr>
      </p:sp>
      <p:sp>
        <p:nvSpPr>
          <p:cNvPr name="Freeform 9" id="9"/>
          <p:cNvSpPr/>
          <p:nvPr/>
        </p:nvSpPr>
        <p:spPr>
          <a:xfrm flipH="false" flipV="false" rot="0">
            <a:off x="12578180" y="6256417"/>
            <a:ext cx="2754041" cy="2754041"/>
          </a:xfrm>
          <a:custGeom>
            <a:avLst/>
            <a:gdLst/>
            <a:ahLst/>
            <a:cxnLst/>
            <a:rect r="r" b="b" t="t" l="l"/>
            <a:pathLst>
              <a:path h="2754041" w="2754041">
                <a:moveTo>
                  <a:pt x="0" y="0"/>
                </a:moveTo>
                <a:lnTo>
                  <a:pt x="2754041" y="0"/>
                </a:lnTo>
                <a:lnTo>
                  <a:pt x="2754041" y="2754041"/>
                </a:lnTo>
                <a:lnTo>
                  <a:pt x="0" y="2754041"/>
                </a:lnTo>
                <a:lnTo>
                  <a:pt x="0" y="0"/>
                </a:lnTo>
                <a:close/>
              </a:path>
            </a:pathLst>
          </a:custGeom>
          <a:blipFill>
            <a:blip r:embed="rId3"/>
            <a:stretch>
              <a:fillRect l="0" t="0" r="0" b="0"/>
            </a:stretch>
          </a:blipFill>
        </p:spPr>
      </p:sp>
      <p:sp>
        <p:nvSpPr>
          <p:cNvPr name="TextBox 10" id="10"/>
          <p:cNvSpPr txBox="true"/>
          <p:nvPr/>
        </p:nvSpPr>
        <p:spPr>
          <a:xfrm rot="0">
            <a:off x="2337959" y="474060"/>
            <a:ext cx="13854168"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Ethics &amp; Inclusivity in Web Ergonomics</a:t>
            </a:r>
          </a:p>
        </p:txBody>
      </p:sp>
      <p:sp>
        <p:nvSpPr>
          <p:cNvPr name="TextBox 11" id="11"/>
          <p:cNvSpPr txBox="true"/>
          <p:nvPr/>
        </p:nvSpPr>
        <p:spPr>
          <a:xfrm rot="0">
            <a:off x="2071960" y="5944490"/>
            <a:ext cx="3959478" cy="652292"/>
          </a:xfrm>
          <a:prstGeom prst="rect">
            <a:avLst/>
          </a:prstGeom>
        </p:spPr>
        <p:txBody>
          <a:bodyPr anchor="t" rtlCol="false" tIns="0" lIns="0" bIns="0" rIns="0">
            <a:spAutoFit/>
          </a:bodyPr>
          <a:lstStyle/>
          <a:p>
            <a:pPr algn="ctr">
              <a:lnSpc>
                <a:spcPts val="5208"/>
              </a:lnSpc>
            </a:pPr>
            <a:r>
              <a:rPr lang="en-US" sz="3720" b="true">
                <a:solidFill>
                  <a:srgbClr val="0F4662"/>
                </a:solidFill>
                <a:latin typeface="Canva Sans Bold"/>
                <a:ea typeface="Canva Sans Bold"/>
                <a:cs typeface="Canva Sans Bold"/>
                <a:sym typeface="Canva Sans Bold"/>
              </a:rPr>
              <a:t>WCAG 3.0:</a:t>
            </a:r>
          </a:p>
        </p:txBody>
      </p:sp>
      <p:sp>
        <p:nvSpPr>
          <p:cNvPr name="TextBox 12" id="12"/>
          <p:cNvSpPr txBox="true"/>
          <p:nvPr/>
        </p:nvSpPr>
        <p:spPr>
          <a:xfrm rot="0">
            <a:off x="1439047" y="6549158"/>
            <a:ext cx="5225304" cy="2132610"/>
          </a:xfrm>
          <a:prstGeom prst="rect">
            <a:avLst/>
          </a:prstGeom>
        </p:spPr>
        <p:txBody>
          <a:bodyPr anchor="t" rtlCol="false" tIns="0" lIns="0" bIns="0" rIns="0">
            <a:spAutoFit/>
          </a:bodyPr>
          <a:lstStyle/>
          <a:p>
            <a:pPr algn="l" marL="525221" indent="-262611" lvl="1">
              <a:lnSpc>
                <a:spcPts val="3405"/>
              </a:lnSpc>
              <a:buFont typeface="Arial"/>
              <a:buChar char="•"/>
            </a:pPr>
            <a:r>
              <a:rPr lang="en-US" sz="2432">
                <a:solidFill>
                  <a:srgbClr val="0F4662"/>
                </a:solidFill>
                <a:latin typeface="Canva Sans"/>
                <a:ea typeface="Canva Sans"/>
                <a:cs typeface="Canva Sans"/>
                <a:sym typeface="Canva Sans"/>
              </a:rPr>
              <a:t>Stricter rules for neurodiverse users (e.g., </a:t>
            </a:r>
            <a:r>
              <a:rPr lang="en-US" sz="2432">
                <a:solidFill>
                  <a:srgbClr val="0F4662"/>
                </a:solidFill>
                <a:latin typeface="Canva Sans"/>
                <a:ea typeface="Canva Sans"/>
                <a:cs typeface="Canva Sans"/>
                <a:sym typeface="Canva Sans"/>
              </a:rPr>
              <a:t>ADHD-friendly minimalism).</a:t>
            </a:r>
          </a:p>
          <a:p>
            <a:pPr algn="l" marL="525221" indent="-262611" lvl="1">
              <a:lnSpc>
                <a:spcPts val="3405"/>
              </a:lnSpc>
              <a:buFont typeface="Arial"/>
              <a:buChar char="•"/>
            </a:pPr>
            <a:r>
              <a:rPr lang="en-US" sz="2432">
                <a:solidFill>
                  <a:srgbClr val="0F4662"/>
                </a:solidFill>
                <a:latin typeface="Canva Sans"/>
                <a:ea typeface="Canva Sans"/>
                <a:cs typeface="Canva Sans"/>
                <a:sym typeface="Canva Sans"/>
              </a:rPr>
              <a:t>Example: Simplified layouts for better focus.</a:t>
            </a:r>
          </a:p>
        </p:txBody>
      </p:sp>
      <p:sp>
        <p:nvSpPr>
          <p:cNvPr name="TextBox 13" id="13"/>
          <p:cNvSpPr txBox="true"/>
          <p:nvPr/>
        </p:nvSpPr>
        <p:spPr>
          <a:xfrm rot="0">
            <a:off x="11101509" y="2166610"/>
            <a:ext cx="5225788" cy="652292"/>
          </a:xfrm>
          <a:prstGeom prst="rect">
            <a:avLst/>
          </a:prstGeom>
        </p:spPr>
        <p:txBody>
          <a:bodyPr anchor="t" rtlCol="false" tIns="0" lIns="0" bIns="0" rIns="0">
            <a:spAutoFit/>
          </a:bodyPr>
          <a:lstStyle/>
          <a:p>
            <a:pPr algn="ctr">
              <a:lnSpc>
                <a:spcPts val="5208"/>
              </a:lnSpc>
            </a:pPr>
            <a:r>
              <a:rPr lang="en-US" sz="3720" b="true">
                <a:solidFill>
                  <a:srgbClr val="0F4662"/>
                </a:solidFill>
                <a:latin typeface="Canva Sans Bold"/>
                <a:ea typeface="Canva Sans Bold"/>
                <a:cs typeface="Canva Sans Bold"/>
                <a:sym typeface="Canva Sans Bold"/>
              </a:rPr>
              <a:t>Biometric Adaptation:</a:t>
            </a:r>
          </a:p>
        </p:txBody>
      </p:sp>
      <p:sp>
        <p:nvSpPr>
          <p:cNvPr name="TextBox 14" id="14"/>
          <p:cNvSpPr txBox="true"/>
          <p:nvPr/>
        </p:nvSpPr>
        <p:spPr>
          <a:xfrm rot="0">
            <a:off x="11101509" y="2855494"/>
            <a:ext cx="5225304" cy="2561965"/>
          </a:xfrm>
          <a:prstGeom prst="rect">
            <a:avLst/>
          </a:prstGeom>
        </p:spPr>
        <p:txBody>
          <a:bodyPr anchor="t" rtlCol="false" tIns="0" lIns="0" bIns="0" rIns="0">
            <a:spAutoFit/>
          </a:bodyPr>
          <a:lstStyle/>
          <a:p>
            <a:pPr algn="l" marL="525221" indent="-262611" lvl="1">
              <a:lnSpc>
                <a:spcPts val="3405"/>
              </a:lnSpc>
              <a:buFont typeface="Arial"/>
              <a:buChar char="•"/>
            </a:pPr>
            <a:r>
              <a:rPr lang="en-US" sz="2432">
                <a:solidFill>
                  <a:srgbClr val="0F4662"/>
                </a:solidFill>
                <a:latin typeface="Canva Sans"/>
                <a:ea typeface="Canva Sans"/>
                <a:cs typeface="Canva Sans"/>
                <a:sym typeface="Canva Sans"/>
              </a:rPr>
              <a:t>Stricter rules for neurodiverse users (e.g., </a:t>
            </a:r>
            <a:r>
              <a:rPr lang="en-US" sz="2432">
                <a:solidFill>
                  <a:srgbClr val="0F4662"/>
                </a:solidFill>
                <a:latin typeface="Canva Sans"/>
                <a:ea typeface="Canva Sans"/>
                <a:cs typeface="Canva Sans"/>
                <a:sym typeface="Canva Sans"/>
              </a:rPr>
              <a:t>ADHD-friendly minimalism).</a:t>
            </a:r>
          </a:p>
          <a:p>
            <a:pPr algn="l" marL="525221" indent="-262611" lvl="1">
              <a:lnSpc>
                <a:spcPts val="3405"/>
              </a:lnSpc>
              <a:buFont typeface="Arial"/>
              <a:buChar char="•"/>
            </a:pPr>
            <a:r>
              <a:rPr lang="en-US" sz="2432">
                <a:solidFill>
                  <a:srgbClr val="0F4662"/>
                </a:solidFill>
                <a:latin typeface="Canva Sans"/>
                <a:ea typeface="Canva Sans"/>
                <a:cs typeface="Canva Sans"/>
                <a:sym typeface="Canva Sans"/>
              </a:rPr>
              <a:t>Example: Simplified layouts for better focus.</a:t>
            </a:r>
          </a:p>
          <a:p>
            <a:pPr algn="l">
              <a:lnSpc>
                <a:spcPts val="3405"/>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507239" y="552084"/>
            <a:ext cx="14072064" cy="1467492"/>
          </a:xfrm>
          <a:prstGeom prst="rect">
            <a:avLst/>
          </a:prstGeom>
        </p:spPr>
        <p:txBody>
          <a:bodyPr anchor="t" rtlCol="false" tIns="0" lIns="0" bIns="0" rIns="0">
            <a:spAutoFit/>
          </a:bodyPr>
          <a:lstStyle/>
          <a:p>
            <a:pPr algn="ctr" marL="0" indent="0" lvl="0">
              <a:lnSpc>
                <a:spcPts val="12039"/>
              </a:lnSpc>
              <a:spcBef>
                <a:spcPct val="0"/>
              </a:spcBef>
            </a:pPr>
            <a:r>
              <a:rPr lang="en-US" b="true" sz="8599" i="true">
                <a:solidFill>
                  <a:srgbClr val="0F4662"/>
                </a:solidFill>
                <a:latin typeface="Cormorant Garamond Bold Italics"/>
                <a:ea typeface="Cormorant Garamond Bold Italics"/>
                <a:cs typeface="Cormorant Garamond Bold Italics"/>
                <a:sym typeface="Cormorant Garamond Bold Italics"/>
              </a:rPr>
              <a:t>Plan</a:t>
            </a:r>
          </a:p>
        </p:txBody>
      </p:sp>
      <p:sp>
        <p:nvSpPr>
          <p:cNvPr name="TextBox 3" id="3"/>
          <p:cNvSpPr txBox="true"/>
          <p:nvPr/>
        </p:nvSpPr>
        <p:spPr>
          <a:xfrm rot="0">
            <a:off x="3872463" y="2434151"/>
            <a:ext cx="7858895" cy="699507"/>
          </a:xfrm>
          <a:prstGeom prst="rect">
            <a:avLst/>
          </a:prstGeom>
        </p:spPr>
        <p:txBody>
          <a:bodyPr anchor="t" rtlCol="false" tIns="0" lIns="0" bIns="0" rIns="0">
            <a:spAutoFit/>
          </a:bodyPr>
          <a:lstStyle/>
          <a:p>
            <a:pPr algn="r" marL="0" indent="0" lvl="0">
              <a:lnSpc>
                <a:spcPts val="5760"/>
              </a:lnSpc>
              <a:spcBef>
                <a:spcPct val="0"/>
              </a:spcBef>
            </a:pPr>
            <a:r>
              <a:rPr lang="en-US" b="true" sz="4114">
                <a:solidFill>
                  <a:srgbClr val="0F4662"/>
                </a:solidFill>
                <a:latin typeface="Quicksand Bold"/>
                <a:ea typeface="Quicksand Bold"/>
                <a:cs typeface="Quicksand Bold"/>
                <a:sym typeface="Quicksand Bold"/>
              </a:rPr>
              <a:t>Introduction</a:t>
            </a:r>
          </a:p>
        </p:txBody>
      </p:sp>
      <p:sp>
        <p:nvSpPr>
          <p:cNvPr name="Freeform 4" id="4"/>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864383" y="3197421"/>
            <a:ext cx="9866976" cy="699507"/>
          </a:xfrm>
          <a:prstGeom prst="rect">
            <a:avLst/>
          </a:prstGeom>
        </p:spPr>
        <p:txBody>
          <a:bodyPr anchor="t" rtlCol="false" tIns="0" lIns="0" bIns="0" rIns="0">
            <a:spAutoFit/>
          </a:bodyPr>
          <a:lstStyle/>
          <a:p>
            <a:pPr algn="r" marL="0" indent="0" lvl="0">
              <a:lnSpc>
                <a:spcPts val="5760"/>
              </a:lnSpc>
              <a:spcBef>
                <a:spcPct val="0"/>
              </a:spcBef>
            </a:pPr>
            <a:r>
              <a:rPr lang="en-US" b="true" sz="4114">
                <a:solidFill>
                  <a:srgbClr val="0F4662"/>
                </a:solidFill>
                <a:latin typeface="Quicksand Bold"/>
                <a:ea typeface="Quicksand Bold"/>
                <a:cs typeface="Quicksand Bold"/>
                <a:sym typeface="Quicksand Bold"/>
              </a:rPr>
              <a:t>Why ergonomics matter in web design</a:t>
            </a:r>
          </a:p>
        </p:txBody>
      </p:sp>
      <p:sp>
        <p:nvSpPr>
          <p:cNvPr name="TextBox 7" id="7"/>
          <p:cNvSpPr txBox="true"/>
          <p:nvPr/>
        </p:nvSpPr>
        <p:spPr>
          <a:xfrm rot="0">
            <a:off x="1028700" y="3946696"/>
            <a:ext cx="10744647" cy="699507"/>
          </a:xfrm>
          <a:prstGeom prst="rect">
            <a:avLst/>
          </a:prstGeom>
        </p:spPr>
        <p:txBody>
          <a:bodyPr anchor="t" rtlCol="false" tIns="0" lIns="0" bIns="0" rIns="0">
            <a:spAutoFit/>
          </a:bodyPr>
          <a:lstStyle/>
          <a:p>
            <a:pPr algn="r" marL="0" indent="0" lvl="0">
              <a:lnSpc>
                <a:spcPts val="5760"/>
              </a:lnSpc>
              <a:spcBef>
                <a:spcPct val="0"/>
              </a:spcBef>
            </a:pPr>
            <a:r>
              <a:rPr lang="en-US" b="true" sz="4114">
                <a:solidFill>
                  <a:srgbClr val="0F4662"/>
                </a:solidFill>
                <a:latin typeface="Quicksand Bold"/>
                <a:ea typeface="Quicksand Bold"/>
                <a:cs typeface="Quicksand Bold"/>
                <a:sym typeface="Quicksand Bold"/>
              </a:rPr>
              <a:t> Key Principles of Ergonomic Web Design</a:t>
            </a:r>
          </a:p>
        </p:txBody>
      </p:sp>
      <p:sp>
        <p:nvSpPr>
          <p:cNvPr name="TextBox 8" id="8"/>
          <p:cNvSpPr txBox="true"/>
          <p:nvPr/>
        </p:nvSpPr>
        <p:spPr>
          <a:xfrm rot="0">
            <a:off x="3914452" y="4693827"/>
            <a:ext cx="7858895" cy="699507"/>
          </a:xfrm>
          <a:prstGeom prst="rect">
            <a:avLst/>
          </a:prstGeom>
        </p:spPr>
        <p:txBody>
          <a:bodyPr anchor="t" rtlCol="false" tIns="0" lIns="0" bIns="0" rIns="0">
            <a:spAutoFit/>
          </a:bodyPr>
          <a:lstStyle/>
          <a:p>
            <a:pPr algn="r" marL="0" indent="0" lvl="0">
              <a:lnSpc>
                <a:spcPts val="5760"/>
              </a:lnSpc>
              <a:spcBef>
                <a:spcPct val="0"/>
              </a:spcBef>
            </a:pPr>
            <a:r>
              <a:rPr lang="en-US" b="true" sz="4114">
                <a:solidFill>
                  <a:srgbClr val="0F4662"/>
                </a:solidFill>
                <a:latin typeface="Quicksand Bold"/>
                <a:ea typeface="Quicksand Bold"/>
                <a:cs typeface="Quicksand Bold"/>
                <a:sym typeface="Quicksand Bold"/>
              </a:rPr>
              <a:t>Real-World Case Study</a:t>
            </a:r>
          </a:p>
        </p:txBody>
      </p:sp>
      <p:sp>
        <p:nvSpPr>
          <p:cNvPr name="TextBox 9" id="9"/>
          <p:cNvSpPr txBox="true"/>
          <p:nvPr/>
        </p:nvSpPr>
        <p:spPr>
          <a:xfrm rot="0">
            <a:off x="3914452" y="5457098"/>
            <a:ext cx="7858895" cy="699507"/>
          </a:xfrm>
          <a:prstGeom prst="rect">
            <a:avLst/>
          </a:prstGeom>
        </p:spPr>
        <p:txBody>
          <a:bodyPr anchor="t" rtlCol="false" tIns="0" lIns="0" bIns="0" rIns="0">
            <a:spAutoFit/>
          </a:bodyPr>
          <a:lstStyle/>
          <a:p>
            <a:pPr algn="r" marL="0" indent="0" lvl="0">
              <a:lnSpc>
                <a:spcPts val="5760"/>
              </a:lnSpc>
              <a:spcBef>
                <a:spcPct val="0"/>
              </a:spcBef>
            </a:pPr>
            <a:r>
              <a:rPr lang="en-US" b="true" sz="4114">
                <a:solidFill>
                  <a:srgbClr val="0F4662"/>
                </a:solidFill>
                <a:latin typeface="Quicksand Bold"/>
                <a:ea typeface="Quicksand Bold"/>
                <a:cs typeface="Quicksand Bold"/>
                <a:sym typeface="Quicksand Bold"/>
              </a:rPr>
              <a:t>How to Fix Bad Ergonomics</a:t>
            </a:r>
          </a:p>
        </p:txBody>
      </p:sp>
      <p:sp>
        <p:nvSpPr>
          <p:cNvPr name="TextBox 10" id="10"/>
          <p:cNvSpPr txBox="true"/>
          <p:nvPr/>
        </p:nvSpPr>
        <p:spPr>
          <a:xfrm rot="0">
            <a:off x="3914452" y="6220369"/>
            <a:ext cx="7858895" cy="699507"/>
          </a:xfrm>
          <a:prstGeom prst="rect">
            <a:avLst/>
          </a:prstGeom>
        </p:spPr>
        <p:txBody>
          <a:bodyPr anchor="t" rtlCol="false" tIns="0" lIns="0" bIns="0" rIns="0">
            <a:spAutoFit/>
          </a:bodyPr>
          <a:lstStyle/>
          <a:p>
            <a:pPr algn="r" marL="0" indent="0" lvl="0">
              <a:lnSpc>
                <a:spcPts val="5760"/>
              </a:lnSpc>
              <a:spcBef>
                <a:spcPct val="0"/>
              </a:spcBef>
            </a:pPr>
            <a:r>
              <a:rPr lang="en-US" b="true" sz="4114">
                <a:solidFill>
                  <a:srgbClr val="0F4662"/>
                </a:solidFill>
                <a:latin typeface="Quicksand Bold"/>
                <a:ea typeface="Quicksand Bold"/>
                <a:cs typeface="Quicksand Bold"/>
                <a:sym typeface="Quicksand Bold"/>
              </a:rPr>
              <a:t>The Future of Ergonomics</a:t>
            </a:r>
          </a:p>
        </p:txBody>
      </p:sp>
      <p:sp>
        <p:nvSpPr>
          <p:cNvPr name="TextBox 11" id="11"/>
          <p:cNvSpPr txBox="true"/>
          <p:nvPr/>
        </p:nvSpPr>
        <p:spPr>
          <a:xfrm rot="0">
            <a:off x="3914452" y="6983639"/>
            <a:ext cx="7858895" cy="699507"/>
          </a:xfrm>
          <a:prstGeom prst="rect">
            <a:avLst/>
          </a:prstGeom>
        </p:spPr>
        <p:txBody>
          <a:bodyPr anchor="t" rtlCol="false" tIns="0" lIns="0" bIns="0" rIns="0">
            <a:spAutoFit/>
          </a:bodyPr>
          <a:lstStyle/>
          <a:p>
            <a:pPr algn="r" marL="0" indent="0" lvl="0">
              <a:lnSpc>
                <a:spcPts val="5760"/>
              </a:lnSpc>
              <a:spcBef>
                <a:spcPct val="0"/>
              </a:spcBef>
            </a:pPr>
            <a:r>
              <a:rPr lang="en-US" b="true" sz="4114">
                <a:solidFill>
                  <a:srgbClr val="0F4662"/>
                </a:solidFill>
                <a:latin typeface="Quicksand Bold"/>
                <a:ea typeface="Quicksand Bold"/>
                <a:cs typeface="Quicksand Bold"/>
                <a:sym typeface="Quicksand Bold"/>
              </a:rPr>
              <a:t>Conclusion</a:t>
            </a:r>
          </a:p>
        </p:txBody>
      </p:sp>
      <p:sp>
        <p:nvSpPr>
          <p:cNvPr name="TextBox 12" id="12"/>
          <p:cNvSpPr txBox="true"/>
          <p:nvPr/>
        </p:nvSpPr>
        <p:spPr>
          <a:xfrm rot="0">
            <a:off x="12090736" y="2424626"/>
            <a:ext cx="654157" cy="5249361"/>
          </a:xfrm>
          <a:prstGeom prst="rect">
            <a:avLst/>
          </a:prstGeom>
        </p:spPr>
        <p:txBody>
          <a:bodyPr anchor="t" rtlCol="false" tIns="0" lIns="0" bIns="0" rIns="0">
            <a:spAutoFit/>
          </a:bodyPr>
          <a:lstStyle/>
          <a:p>
            <a:pPr algn="r">
              <a:lnSpc>
                <a:spcPts val="5960"/>
              </a:lnSpc>
            </a:pPr>
            <a:r>
              <a:rPr lang="en-US" sz="4257" b="true">
                <a:solidFill>
                  <a:srgbClr val="0F4662"/>
                </a:solidFill>
                <a:latin typeface="Quicksand Bold"/>
                <a:ea typeface="Quicksand Bold"/>
                <a:cs typeface="Quicksand Bold"/>
                <a:sym typeface="Quicksand Bold"/>
              </a:rPr>
              <a:t>1</a:t>
            </a:r>
          </a:p>
          <a:p>
            <a:pPr algn="r">
              <a:lnSpc>
                <a:spcPts val="5960"/>
              </a:lnSpc>
            </a:pPr>
            <a:r>
              <a:rPr lang="en-US" sz="4257" b="true">
                <a:solidFill>
                  <a:srgbClr val="0F4662"/>
                </a:solidFill>
                <a:latin typeface="Quicksand Bold"/>
                <a:ea typeface="Quicksand Bold"/>
                <a:cs typeface="Quicksand Bold"/>
                <a:sym typeface="Quicksand Bold"/>
              </a:rPr>
              <a:t>2</a:t>
            </a:r>
          </a:p>
          <a:p>
            <a:pPr algn="r">
              <a:lnSpc>
                <a:spcPts val="5960"/>
              </a:lnSpc>
            </a:pPr>
            <a:r>
              <a:rPr lang="en-US" sz="4257" b="true">
                <a:solidFill>
                  <a:srgbClr val="0F4662"/>
                </a:solidFill>
                <a:latin typeface="Quicksand Bold"/>
                <a:ea typeface="Quicksand Bold"/>
                <a:cs typeface="Quicksand Bold"/>
                <a:sym typeface="Quicksand Bold"/>
              </a:rPr>
              <a:t>3</a:t>
            </a:r>
          </a:p>
          <a:p>
            <a:pPr algn="r">
              <a:lnSpc>
                <a:spcPts val="5960"/>
              </a:lnSpc>
            </a:pPr>
            <a:r>
              <a:rPr lang="en-US" sz="4257" b="true">
                <a:solidFill>
                  <a:srgbClr val="0F4662"/>
                </a:solidFill>
                <a:latin typeface="Quicksand Bold"/>
                <a:ea typeface="Quicksand Bold"/>
                <a:cs typeface="Quicksand Bold"/>
                <a:sym typeface="Quicksand Bold"/>
              </a:rPr>
              <a:t>4</a:t>
            </a:r>
          </a:p>
          <a:p>
            <a:pPr algn="r">
              <a:lnSpc>
                <a:spcPts val="5960"/>
              </a:lnSpc>
            </a:pPr>
            <a:r>
              <a:rPr lang="en-US" sz="4257" b="true">
                <a:solidFill>
                  <a:srgbClr val="0F4662"/>
                </a:solidFill>
                <a:latin typeface="Quicksand Bold"/>
                <a:ea typeface="Quicksand Bold"/>
                <a:cs typeface="Quicksand Bold"/>
                <a:sym typeface="Quicksand Bold"/>
              </a:rPr>
              <a:t>5</a:t>
            </a:r>
          </a:p>
          <a:p>
            <a:pPr algn="r">
              <a:lnSpc>
                <a:spcPts val="5960"/>
              </a:lnSpc>
            </a:pPr>
            <a:r>
              <a:rPr lang="en-US" sz="4257" b="true">
                <a:solidFill>
                  <a:srgbClr val="0F4662"/>
                </a:solidFill>
                <a:latin typeface="Quicksand Bold"/>
                <a:ea typeface="Quicksand Bold"/>
                <a:cs typeface="Quicksand Bold"/>
                <a:sym typeface="Quicksand Bold"/>
              </a:rPr>
              <a:t>6</a:t>
            </a:r>
          </a:p>
          <a:p>
            <a:pPr algn="r" marL="0" indent="0" lvl="0">
              <a:lnSpc>
                <a:spcPts val="5960"/>
              </a:lnSpc>
              <a:spcBef>
                <a:spcPct val="0"/>
              </a:spcBef>
            </a:pPr>
            <a:r>
              <a:rPr lang="en-US" b="true" sz="4257">
                <a:solidFill>
                  <a:srgbClr val="0F4662"/>
                </a:solidFill>
                <a:latin typeface="Quicksand Bold"/>
                <a:ea typeface="Quicksand Bold"/>
                <a:cs typeface="Quicksand Bold"/>
                <a:sym typeface="Quicksand Bold"/>
              </a:rPr>
              <a:t>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1329981" y="1222990"/>
            <a:ext cx="6045999" cy="2824576"/>
            <a:chOff x="0" y="0"/>
            <a:chExt cx="2225515" cy="1039719"/>
          </a:xfrm>
        </p:grpSpPr>
        <p:sp>
          <p:nvSpPr>
            <p:cNvPr name="Freeform 3" id="3"/>
            <p:cNvSpPr/>
            <p:nvPr/>
          </p:nvSpPr>
          <p:spPr>
            <a:xfrm flipH="false" flipV="false" rot="0">
              <a:off x="0" y="0"/>
              <a:ext cx="2225515" cy="1039719"/>
            </a:xfrm>
            <a:custGeom>
              <a:avLst/>
              <a:gdLst/>
              <a:ahLst/>
              <a:cxnLst/>
              <a:rect r="r" b="b" t="t" l="l"/>
              <a:pathLst>
                <a:path h="1039719" w="2225515">
                  <a:moveTo>
                    <a:pt x="65306" y="0"/>
                  </a:moveTo>
                  <a:lnTo>
                    <a:pt x="2160210" y="0"/>
                  </a:lnTo>
                  <a:cubicBezTo>
                    <a:pt x="2177530" y="0"/>
                    <a:pt x="2194140" y="6880"/>
                    <a:pt x="2206388" y="19128"/>
                  </a:cubicBezTo>
                  <a:cubicBezTo>
                    <a:pt x="2218635" y="31375"/>
                    <a:pt x="2225515" y="47986"/>
                    <a:pt x="2225515" y="65306"/>
                  </a:cubicBezTo>
                  <a:lnTo>
                    <a:pt x="2225515" y="974413"/>
                  </a:lnTo>
                  <a:cubicBezTo>
                    <a:pt x="2225515" y="991733"/>
                    <a:pt x="2218635" y="1008344"/>
                    <a:pt x="2206388" y="1020591"/>
                  </a:cubicBezTo>
                  <a:cubicBezTo>
                    <a:pt x="2194140" y="1032838"/>
                    <a:pt x="2177530" y="1039719"/>
                    <a:pt x="2160210" y="1039719"/>
                  </a:cubicBezTo>
                  <a:lnTo>
                    <a:pt x="65306" y="1039719"/>
                  </a:lnTo>
                  <a:cubicBezTo>
                    <a:pt x="29238" y="1039719"/>
                    <a:pt x="0" y="1010480"/>
                    <a:pt x="0" y="974413"/>
                  </a:cubicBezTo>
                  <a:lnTo>
                    <a:pt x="0" y="65306"/>
                  </a:lnTo>
                  <a:cubicBezTo>
                    <a:pt x="0" y="47986"/>
                    <a:pt x="6880" y="31375"/>
                    <a:pt x="19128" y="19128"/>
                  </a:cubicBezTo>
                  <a:cubicBezTo>
                    <a:pt x="31375" y="6880"/>
                    <a:pt x="47986" y="0"/>
                    <a:pt x="65306" y="0"/>
                  </a:cubicBezTo>
                  <a:close/>
                </a:path>
              </a:pathLst>
            </a:custGeom>
            <a:solidFill>
              <a:srgbClr val="FFFFFF"/>
            </a:solidFill>
          </p:spPr>
        </p:sp>
        <p:sp>
          <p:nvSpPr>
            <p:cNvPr name="TextBox 4" id="4"/>
            <p:cNvSpPr txBox="true"/>
            <p:nvPr/>
          </p:nvSpPr>
          <p:spPr>
            <a:xfrm>
              <a:off x="0" y="-123825"/>
              <a:ext cx="2225515" cy="1163544"/>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0675484" y="5143500"/>
            <a:ext cx="6583816" cy="3443065"/>
            <a:chOff x="0" y="0"/>
            <a:chExt cx="2423484" cy="1267383"/>
          </a:xfrm>
        </p:grpSpPr>
        <p:sp>
          <p:nvSpPr>
            <p:cNvPr name="Freeform 6" id="6"/>
            <p:cNvSpPr/>
            <p:nvPr/>
          </p:nvSpPr>
          <p:spPr>
            <a:xfrm flipH="false" flipV="false" rot="0">
              <a:off x="0" y="0"/>
              <a:ext cx="2423484" cy="1267383"/>
            </a:xfrm>
            <a:custGeom>
              <a:avLst/>
              <a:gdLst/>
              <a:ahLst/>
              <a:cxnLst/>
              <a:rect r="r" b="b" t="t" l="l"/>
              <a:pathLst>
                <a:path h="1267383" w="2423484">
                  <a:moveTo>
                    <a:pt x="59971" y="0"/>
                  </a:moveTo>
                  <a:lnTo>
                    <a:pt x="2363513" y="0"/>
                  </a:lnTo>
                  <a:cubicBezTo>
                    <a:pt x="2379418" y="0"/>
                    <a:pt x="2394672" y="6318"/>
                    <a:pt x="2405919" y="17565"/>
                  </a:cubicBezTo>
                  <a:cubicBezTo>
                    <a:pt x="2417166" y="28812"/>
                    <a:pt x="2423484" y="44066"/>
                    <a:pt x="2423484" y="59971"/>
                  </a:cubicBezTo>
                  <a:lnTo>
                    <a:pt x="2423484" y="1207412"/>
                  </a:lnTo>
                  <a:cubicBezTo>
                    <a:pt x="2423484" y="1223317"/>
                    <a:pt x="2417166" y="1238571"/>
                    <a:pt x="2405919" y="1249818"/>
                  </a:cubicBezTo>
                  <a:cubicBezTo>
                    <a:pt x="2394672" y="1261064"/>
                    <a:pt x="2379418" y="1267383"/>
                    <a:pt x="2363513" y="1267383"/>
                  </a:cubicBezTo>
                  <a:lnTo>
                    <a:pt x="59971" y="1267383"/>
                  </a:lnTo>
                  <a:cubicBezTo>
                    <a:pt x="44066" y="1267383"/>
                    <a:pt x="28812" y="1261064"/>
                    <a:pt x="17565" y="1249818"/>
                  </a:cubicBezTo>
                  <a:cubicBezTo>
                    <a:pt x="6318" y="1238571"/>
                    <a:pt x="0" y="1223317"/>
                    <a:pt x="0" y="1207412"/>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7" id="7"/>
            <p:cNvSpPr txBox="true"/>
            <p:nvPr/>
          </p:nvSpPr>
          <p:spPr>
            <a:xfrm>
              <a:off x="0" y="-123825"/>
              <a:ext cx="2423484" cy="1391208"/>
            </a:xfrm>
            <a:prstGeom prst="rect">
              <a:avLst/>
            </a:prstGeom>
          </p:spPr>
          <p:txBody>
            <a:bodyPr anchor="ctr" rtlCol="false" tIns="50800" lIns="50800" bIns="50800" rIns="50800"/>
            <a:lstStyle/>
            <a:p>
              <a:pPr algn="ctr">
                <a:lnSpc>
                  <a:spcPts val="4079"/>
                </a:lnSpc>
              </a:pPr>
            </a:p>
          </p:txBody>
        </p:sp>
      </p:grpSp>
      <p:sp>
        <p:nvSpPr>
          <p:cNvPr name="Freeform 8" id="8"/>
          <p:cNvSpPr/>
          <p:nvPr/>
        </p:nvSpPr>
        <p:spPr>
          <a:xfrm flipH="false" flipV="false" rot="0">
            <a:off x="12226509" y="1222990"/>
            <a:ext cx="2374703" cy="2374703"/>
          </a:xfrm>
          <a:custGeom>
            <a:avLst/>
            <a:gdLst/>
            <a:ahLst/>
            <a:cxnLst/>
            <a:rect r="r" b="b" t="t" l="l"/>
            <a:pathLst>
              <a:path h="2374703" w="2374703">
                <a:moveTo>
                  <a:pt x="0" y="0"/>
                </a:moveTo>
                <a:lnTo>
                  <a:pt x="2374703" y="0"/>
                </a:lnTo>
                <a:lnTo>
                  <a:pt x="2374703" y="2374704"/>
                </a:lnTo>
                <a:lnTo>
                  <a:pt x="0" y="2374704"/>
                </a:lnTo>
                <a:lnTo>
                  <a:pt x="0" y="0"/>
                </a:lnTo>
                <a:close/>
              </a:path>
            </a:pathLst>
          </a:custGeom>
          <a:blipFill>
            <a:blip r:embed="rId2"/>
            <a:stretch>
              <a:fillRect l="0" t="0" r="0" b="0"/>
            </a:stretch>
          </a:blipFill>
        </p:spPr>
      </p:sp>
      <p:sp>
        <p:nvSpPr>
          <p:cNvPr name="Freeform 9" id="9"/>
          <p:cNvSpPr/>
          <p:nvPr/>
        </p:nvSpPr>
        <p:spPr>
          <a:xfrm flipH="false" flipV="false" rot="0">
            <a:off x="3092027" y="5641273"/>
            <a:ext cx="3088980" cy="3088980"/>
          </a:xfrm>
          <a:custGeom>
            <a:avLst/>
            <a:gdLst/>
            <a:ahLst/>
            <a:cxnLst/>
            <a:rect r="r" b="b" t="t" l="l"/>
            <a:pathLst>
              <a:path h="3088980" w="3088980">
                <a:moveTo>
                  <a:pt x="0" y="0"/>
                </a:moveTo>
                <a:lnTo>
                  <a:pt x="3088981" y="0"/>
                </a:lnTo>
                <a:lnTo>
                  <a:pt x="3088981" y="3088980"/>
                </a:lnTo>
                <a:lnTo>
                  <a:pt x="0" y="3088980"/>
                </a:lnTo>
                <a:lnTo>
                  <a:pt x="0" y="0"/>
                </a:lnTo>
                <a:close/>
              </a:path>
            </a:pathLst>
          </a:custGeom>
          <a:blipFill>
            <a:blip r:embed="rId3"/>
            <a:stretch>
              <a:fillRect l="0" t="0" r="0" b="0"/>
            </a:stretch>
          </a:blipFill>
        </p:spPr>
      </p:sp>
      <p:sp>
        <p:nvSpPr>
          <p:cNvPr name="TextBox 10" id="10"/>
          <p:cNvSpPr txBox="true"/>
          <p:nvPr/>
        </p:nvSpPr>
        <p:spPr>
          <a:xfrm rot="0">
            <a:off x="1028700" y="1271574"/>
            <a:ext cx="6648560" cy="652292"/>
          </a:xfrm>
          <a:prstGeom prst="rect">
            <a:avLst/>
          </a:prstGeom>
        </p:spPr>
        <p:txBody>
          <a:bodyPr anchor="t" rtlCol="false" tIns="0" lIns="0" bIns="0" rIns="0">
            <a:spAutoFit/>
          </a:bodyPr>
          <a:lstStyle/>
          <a:p>
            <a:pPr algn="ctr">
              <a:lnSpc>
                <a:spcPts val="5208"/>
              </a:lnSpc>
            </a:pPr>
            <a:r>
              <a:rPr lang="en-US" sz="3720" b="true">
                <a:solidFill>
                  <a:srgbClr val="0F4662"/>
                </a:solidFill>
                <a:latin typeface="Canva Sans Bold"/>
                <a:ea typeface="Canva Sans Bold"/>
                <a:cs typeface="Canva Sans Bold"/>
                <a:sym typeface="Canva Sans Bold"/>
              </a:rPr>
              <a:t>Sustainable Design:</a:t>
            </a:r>
          </a:p>
        </p:txBody>
      </p:sp>
      <p:sp>
        <p:nvSpPr>
          <p:cNvPr name="TextBox 11" id="11"/>
          <p:cNvSpPr txBox="true"/>
          <p:nvPr/>
        </p:nvSpPr>
        <p:spPr>
          <a:xfrm rot="0">
            <a:off x="1740328" y="2028747"/>
            <a:ext cx="5225304" cy="1703255"/>
          </a:xfrm>
          <a:prstGeom prst="rect">
            <a:avLst/>
          </a:prstGeom>
        </p:spPr>
        <p:txBody>
          <a:bodyPr anchor="t" rtlCol="false" tIns="0" lIns="0" bIns="0" rIns="0">
            <a:spAutoFit/>
          </a:bodyPr>
          <a:lstStyle/>
          <a:p>
            <a:pPr algn="l" marL="525221" indent="-262611" lvl="1">
              <a:lnSpc>
                <a:spcPts val="3405"/>
              </a:lnSpc>
              <a:buFont typeface="Arial"/>
              <a:buChar char="•"/>
            </a:pPr>
            <a:r>
              <a:rPr lang="en-US" sz="2432">
                <a:solidFill>
                  <a:srgbClr val="0F4662"/>
                </a:solidFill>
                <a:latin typeface="Canva Sans"/>
                <a:ea typeface="Canva Sans"/>
                <a:cs typeface="Canva Sans"/>
                <a:sym typeface="Canva Sans"/>
              </a:rPr>
              <a:t>Low-energy layouts to reduce eye/dev</a:t>
            </a:r>
            <a:r>
              <a:rPr lang="en-US" sz="2432">
                <a:solidFill>
                  <a:srgbClr val="0F4662"/>
                </a:solidFill>
                <a:latin typeface="Canva Sans"/>
                <a:ea typeface="Canva Sans"/>
                <a:cs typeface="Canva Sans"/>
                <a:sym typeface="Canva Sans"/>
              </a:rPr>
              <a:t>ice strain.</a:t>
            </a:r>
          </a:p>
          <a:p>
            <a:pPr algn="l" marL="525221" indent="-262611" lvl="1">
              <a:lnSpc>
                <a:spcPts val="3405"/>
              </a:lnSpc>
              <a:buFont typeface="Arial"/>
              <a:buChar char="•"/>
            </a:pPr>
            <a:r>
              <a:rPr lang="en-US" sz="2432">
                <a:solidFill>
                  <a:srgbClr val="0F4662"/>
                </a:solidFill>
                <a:latin typeface="Canva Sans"/>
                <a:ea typeface="Canva Sans"/>
                <a:cs typeface="Canva Sans"/>
                <a:sym typeface="Canva Sans"/>
              </a:rPr>
              <a:t>Example: Dark mode defaults for OLED screens.</a:t>
            </a:r>
          </a:p>
        </p:txBody>
      </p:sp>
      <p:sp>
        <p:nvSpPr>
          <p:cNvPr name="TextBox 12" id="12"/>
          <p:cNvSpPr txBox="true"/>
          <p:nvPr/>
        </p:nvSpPr>
        <p:spPr>
          <a:xfrm rot="0">
            <a:off x="11422946" y="5192083"/>
            <a:ext cx="5225788" cy="652292"/>
          </a:xfrm>
          <a:prstGeom prst="rect">
            <a:avLst/>
          </a:prstGeom>
        </p:spPr>
        <p:txBody>
          <a:bodyPr anchor="t" rtlCol="false" tIns="0" lIns="0" bIns="0" rIns="0">
            <a:spAutoFit/>
          </a:bodyPr>
          <a:lstStyle/>
          <a:p>
            <a:pPr algn="ctr">
              <a:lnSpc>
                <a:spcPts val="5208"/>
              </a:lnSpc>
            </a:pPr>
            <a:r>
              <a:rPr lang="en-US" sz="3720" b="true">
                <a:solidFill>
                  <a:srgbClr val="0F4662"/>
                </a:solidFill>
                <a:latin typeface="Canva Sans Bold"/>
                <a:ea typeface="Canva Sans Bold"/>
                <a:cs typeface="Canva Sans Bold"/>
                <a:sym typeface="Canva Sans Bold"/>
              </a:rPr>
              <a:t>Ethical AI:</a:t>
            </a:r>
          </a:p>
        </p:txBody>
      </p:sp>
      <p:sp>
        <p:nvSpPr>
          <p:cNvPr name="TextBox 13" id="13"/>
          <p:cNvSpPr txBox="true"/>
          <p:nvPr/>
        </p:nvSpPr>
        <p:spPr>
          <a:xfrm rot="0">
            <a:off x="11422946" y="5880968"/>
            <a:ext cx="5225304" cy="2561965"/>
          </a:xfrm>
          <a:prstGeom prst="rect">
            <a:avLst/>
          </a:prstGeom>
        </p:spPr>
        <p:txBody>
          <a:bodyPr anchor="t" rtlCol="false" tIns="0" lIns="0" bIns="0" rIns="0">
            <a:spAutoFit/>
          </a:bodyPr>
          <a:lstStyle/>
          <a:p>
            <a:pPr algn="l" marL="525221" indent="-262611" lvl="1">
              <a:lnSpc>
                <a:spcPts val="3405"/>
              </a:lnSpc>
              <a:buFont typeface="Arial"/>
              <a:buChar char="•"/>
            </a:pPr>
            <a:r>
              <a:rPr lang="en-US" sz="2432">
                <a:solidFill>
                  <a:srgbClr val="0F4662"/>
                </a:solidFill>
                <a:latin typeface="Canva Sans"/>
                <a:ea typeface="Canva Sans"/>
                <a:cs typeface="Canva Sans"/>
                <a:sym typeface="Canva Sans"/>
              </a:rPr>
              <a:t>No dark patterns → prioritize user well-being ove</a:t>
            </a:r>
            <a:r>
              <a:rPr lang="en-US" sz="2432">
                <a:solidFill>
                  <a:srgbClr val="0F4662"/>
                </a:solidFill>
                <a:latin typeface="Canva Sans"/>
                <a:ea typeface="Canva Sans"/>
                <a:cs typeface="Canva Sans"/>
                <a:sym typeface="Canva Sans"/>
              </a:rPr>
              <a:t>r engagement metrics.</a:t>
            </a:r>
          </a:p>
          <a:p>
            <a:pPr algn="l" marL="525221" indent="-262611" lvl="1">
              <a:lnSpc>
                <a:spcPts val="3405"/>
              </a:lnSpc>
              <a:buFont typeface="Arial"/>
              <a:buChar char="•"/>
            </a:pPr>
            <a:r>
              <a:rPr lang="en-US" sz="2432">
                <a:solidFill>
                  <a:srgbClr val="0F4662"/>
                </a:solidFill>
                <a:latin typeface="Canva Sans"/>
                <a:ea typeface="Canva Sans"/>
                <a:cs typeface="Canva Sans"/>
                <a:sym typeface="Canva Sans"/>
              </a:rPr>
              <a:t>Example: Transparent cookie consent, no manipulative pop-ups.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5046479" y="3916793"/>
            <a:ext cx="8195042" cy="2620648"/>
          </a:xfrm>
          <a:prstGeom prst="rect">
            <a:avLst/>
          </a:prstGeom>
        </p:spPr>
        <p:txBody>
          <a:bodyPr anchor="t" rtlCol="false" tIns="0" lIns="0" bIns="0" rIns="0">
            <a:spAutoFit/>
          </a:bodyPr>
          <a:lstStyle/>
          <a:p>
            <a:pPr algn="l" marL="0" indent="0" lvl="0">
              <a:lnSpc>
                <a:spcPts val="21547"/>
              </a:lnSpc>
              <a:spcBef>
                <a:spcPct val="0"/>
              </a:spcBef>
            </a:pPr>
            <a:r>
              <a:rPr lang="en-US" b="true" sz="15390" i="true">
                <a:solidFill>
                  <a:srgbClr val="0F4662"/>
                </a:solidFill>
                <a:latin typeface="Cormorant Garamond Bold Italics"/>
                <a:ea typeface="Cormorant Garamond Bold Italics"/>
                <a:cs typeface="Cormorant Garamond Bold Italics"/>
                <a:sym typeface="Cormorant Garamond Bold Italics"/>
              </a:rPr>
              <a:t>Conclusion</a:t>
            </a:r>
          </a:p>
        </p:txBody>
      </p:sp>
      <p:sp>
        <p:nvSpPr>
          <p:cNvPr name="AutoShape 3" id="3"/>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5897880" y="7171009"/>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6303280" y="8916803"/>
            <a:ext cx="6492240" cy="0"/>
          </a:xfrm>
          <a:prstGeom prst="line">
            <a:avLst/>
          </a:prstGeom>
          <a:ln cap="flat" w="76200">
            <a:solidFill>
              <a:srgbClr val="0F4662"/>
            </a:solidFill>
            <a:prstDash val="solid"/>
            <a:headEnd type="none" len="sm" w="sm"/>
            <a:tailEnd type="none" len="sm" w="sm"/>
          </a:ln>
        </p:spPr>
      </p:sp>
      <p:sp>
        <p:nvSpPr>
          <p:cNvPr name="Freeform 3" id="3"/>
          <p:cNvSpPr/>
          <p:nvPr/>
        </p:nvSpPr>
        <p:spPr>
          <a:xfrm flipH="false" flipV="false" rot="0">
            <a:off x="8709402" y="9387997"/>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237032" y="4708549"/>
            <a:ext cx="4050205" cy="3378219"/>
          </a:xfrm>
          <a:custGeom>
            <a:avLst/>
            <a:gdLst/>
            <a:ahLst/>
            <a:cxnLst/>
            <a:rect r="r" b="b" t="t" l="l"/>
            <a:pathLst>
              <a:path h="3378219" w="4050205">
                <a:moveTo>
                  <a:pt x="0" y="0"/>
                </a:moveTo>
                <a:lnTo>
                  <a:pt x="4050205" y="0"/>
                </a:lnTo>
                <a:lnTo>
                  <a:pt x="4050205" y="3378219"/>
                </a:lnTo>
                <a:lnTo>
                  <a:pt x="0" y="3378219"/>
                </a:lnTo>
                <a:lnTo>
                  <a:pt x="0" y="0"/>
                </a:lnTo>
                <a:close/>
              </a:path>
            </a:pathLst>
          </a:custGeom>
          <a:blipFill>
            <a:blip r:embed="rId4"/>
            <a:stretch>
              <a:fillRect l="0" t="-10493" r="0" b="-9398"/>
            </a:stretch>
          </a:blipFill>
        </p:spPr>
      </p:sp>
      <p:sp>
        <p:nvSpPr>
          <p:cNvPr name="TextBox 5" id="5"/>
          <p:cNvSpPr txBox="true"/>
          <p:nvPr/>
        </p:nvSpPr>
        <p:spPr>
          <a:xfrm rot="0">
            <a:off x="1264969" y="1666608"/>
            <a:ext cx="15994331" cy="2250006"/>
          </a:xfrm>
          <a:prstGeom prst="rect">
            <a:avLst/>
          </a:prstGeom>
        </p:spPr>
        <p:txBody>
          <a:bodyPr anchor="t" rtlCol="false" tIns="0" lIns="0" bIns="0" rIns="0">
            <a:spAutoFit/>
          </a:bodyPr>
          <a:lstStyle/>
          <a:p>
            <a:pPr algn="l" marL="0" indent="0" lvl="0">
              <a:lnSpc>
                <a:spcPts val="6151"/>
              </a:lnSpc>
            </a:pPr>
            <a:r>
              <a:rPr lang="en-US" sz="3618">
                <a:solidFill>
                  <a:srgbClr val="0F4662"/>
                </a:solidFill>
                <a:latin typeface="Quicksand"/>
                <a:ea typeface="Quicksand"/>
                <a:cs typeface="Quicksand"/>
                <a:sym typeface="Quicksand"/>
              </a:rPr>
              <a:t>Ergonomics makes web design comfortable, clear, and inclusive. Fixes like bigger buttons and high contrast reduce frustration. The future includes AI, voice control, and ethical design. Let’s build a web for everyone!!.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5830743" y="8916803"/>
            <a:ext cx="6492240" cy="0"/>
          </a:xfrm>
          <a:prstGeom prst="line">
            <a:avLst/>
          </a:prstGeom>
          <a:ln cap="flat" w="76200">
            <a:solidFill>
              <a:srgbClr val="0F4662"/>
            </a:solidFill>
            <a:prstDash val="solid"/>
            <a:headEnd type="none" len="sm" w="sm"/>
            <a:tailEnd type="none" len="sm" w="sm"/>
          </a:ln>
        </p:spPr>
      </p:sp>
      <p:sp>
        <p:nvSpPr>
          <p:cNvPr name="Freeform 3" id="3"/>
          <p:cNvSpPr/>
          <p:nvPr/>
        </p:nvSpPr>
        <p:spPr>
          <a:xfrm flipH="false" flipV="false" rot="0">
            <a:off x="8236864" y="9387997"/>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119382" y="3073541"/>
            <a:ext cx="4139918" cy="4139918"/>
          </a:xfrm>
          <a:custGeom>
            <a:avLst/>
            <a:gdLst/>
            <a:ahLst/>
            <a:cxnLst/>
            <a:rect r="r" b="b" t="t" l="l"/>
            <a:pathLst>
              <a:path h="4139918" w="4139918">
                <a:moveTo>
                  <a:pt x="0" y="0"/>
                </a:moveTo>
                <a:lnTo>
                  <a:pt x="4139918" y="0"/>
                </a:lnTo>
                <a:lnTo>
                  <a:pt x="4139918" y="4139918"/>
                </a:lnTo>
                <a:lnTo>
                  <a:pt x="0" y="4139918"/>
                </a:lnTo>
                <a:lnTo>
                  <a:pt x="0" y="0"/>
                </a:lnTo>
                <a:close/>
              </a:path>
            </a:pathLst>
          </a:custGeom>
          <a:blipFill>
            <a:blip r:embed="rId4"/>
            <a:stretch>
              <a:fillRect l="-30733" t="-9133" r="-31102" b="-52701"/>
            </a:stretch>
          </a:blipFill>
        </p:spPr>
      </p:sp>
      <p:sp>
        <p:nvSpPr>
          <p:cNvPr name="TextBox 5" id="5"/>
          <p:cNvSpPr txBox="true"/>
          <p:nvPr/>
        </p:nvSpPr>
        <p:spPr>
          <a:xfrm rot="0">
            <a:off x="1427557" y="2438912"/>
            <a:ext cx="11062277" cy="5266301"/>
          </a:xfrm>
          <a:prstGeom prst="rect">
            <a:avLst/>
          </a:prstGeom>
        </p:spPr>
        <p:txBody>
          <a:bodyPr anchor="t" rtlCol="false" tIns="0" lIns="0" bIns="0" rIns="0">
            <a:spAutoFit/>
          </a:bodyPr>
          <a:lstStyle/>
          <a:p>
            <a:pPr algn="l" marL="0" indent="0" lvl="0">
              <a:lnSpc>
                <a:spcPts val="5296"/>
              </a:lnSpc>
            </a:pPr>
            <a:r>
              <a:rPr lang="en-US" sz="3115">
                <a:solidFill>
                  <a:srgbClr val="0F4662"/>
                </a:solidFill>
                <a:latin typeface="Quicksand"/>
                <a:ea typeface="Quicksand"/>
                <a:cs typeface="Quicksand"/>
                <a:sym typeface="Quicksand"/>
              </a:rPr>
              <a:t>The study of designing systems, tools, and environments to fit the needs, abilities, and limitations of the people who use them. It focuses on optimizing interactions between humans and their surroundings to enhance comfort, efficiency, safety, and overall well-being. In simple terms, ergonomics ensures that tasks, products, or spaces—from chairs to software interfaces—are tailored to human physical and cognitive capabilities.</a:t>
            </a:r>
          </a:p>
        </p:txBody>
      </p:sp>
      <p:sp>
        <p:nvSpPr>
          <p:cNvPr name="TextBox 6" id="6"/>
          <p:cNvSpPr txBox="true"/>
          <p:nvPr/>
        </p:nvSpPr>
        <p:spPr>
          <a:xfrm rot="0">
            <a:off x="1868699" y="1067947"/>
            <a:ext cx="804816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What is Ergonomics :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6303280" y="8916803"/>
            <a:ext cx="6492240" cy="0"/>
          </a:xfrm>
          <a:prstGeom prst="line">
            <a:avLst/>
          </a:prstGeom>
          <a:ln cap="flat" w="76200">
            <a:solidFill>
              <a:srgbClr val="0F4662"/>
            </a:solidFill>
            <a:prstDash val="solid"/>
            <a:headEnd type="none" len="sm" w="sm"/>
            <a:tailEnd type="none" len="sm" w="sm"/>
          </a:ln>
        </p:spPr>
      </p:sp>
      <p:sp>
        <p:nvSpPr>
          <p:cNvPr name="Freeform 3" id="3"/>
          <p:cNvSpPr/>
          <p:nvPr/>
        </p:nvSpPr>
        <p:spPr>
          <a:xfrm flipH="false" flipV="false" rot="0">
            <a:off x="8709402" y="9387997"/>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85029" y="5641255"/>
            <a:ext cx="4928743" cy="2797062"/>
          </a:xfrm>
          <a:custGeom>
            <a:avLst/>
            <a:gdLst/>
            <a:ahLst/>
            <a:cxnLst/>
            <a:rect r="r" b="b" t="t" l="l"/>
            <a:pathLst>
              <a:path h="2797062" w="4928743">
                <a:moveTo>
                  <a:pt x="0" y="0"/>
                </a:moveTo>
                <a:lnTo>
                  <a:pt x="4928742" y="0"/>
                </a:lnTo>
                <a:lnTo>
                  <a:pt x="4928742" y="2797062"/>
                </a:lnTo>
                <a:lnTo>
                  <a:pt x="0" y="2797062"/>
                </a:lnTo>
                <a:lnTo>
                  <a:pt x="0" y="0"/>
                </a:lnTo>
                <a:close/>
              </a:path>
            </a:pathLst>
          </a:custGeom>
          <a:blipFill>
            <a:blip r:embed="rId4"/>
            <a:stretch>
              <a:fillRect l="-11752" t="0" r="-21712" b="-17590"/>
            </a:stretch>
          </a:blipFill>
        </p:spPr>
      </p:sp>
      <p:sp>
        <p:nvSpPr>
          <p:cNvPr name="TextBox 5" id="5"/>
          <p:cNvSpPr txBox="true"/>
          <p:nvPr/>
        </p:nvSpPr>
        <p:spPr>
          <a:xfrm rot="0">
            <a:off x="1264969" y="2178237"/>
            <a:ext cx="15994331" cy="3022631"/>
          </a:xfrm>
          <a:prstGeom prst="rect">
            <a:avLst/>
          </a:prstGeom>
        </p:spPr>
        <p:txBody>
          <a:bodyPr anchor="t" rtlCol="false" tIns="0" lIns="0" bIns="0" rIns="0">
            <a:spAutoFit/>
          </a:bodyPr>
          <a:lstStyle/>
          <a:p>
            <a:pPr algn="l" marL="0" indent="0" lvl="0">
              <a:lnSpc>
                <a:spcPts val="6151"/>
              </a:lnSpc>
            </a:pPr>
            <a:r>
              <a:rPr lang="en-US" sz="3618">
                <a:solidFill>
                  <a:srgbClr val="0F4662"/>
                </a:solidFill>
                <a:latin typeface="Quicksand"/>
                <a:ea typeface="Quicksand"/>
                <a:cs typeface="Quicksand"/>
                <a:sym typeface="Quicksand"/>
              </a:rPr>
              <a:t>Ergonomics in web design shapes interfaces to fit human physical and cognitive needs, minimizing strain and frustration. It prioritizes readability, intuitive navigation, and accessibility standards (e.g., WCAG) to ensure inclusive, effortless interactions.</a:t>
            </a:r>
          </a:p>
        </p:txBody>
      </p:sp>
      <p:sp>
        <p:nvSpPr>
          <p:cNvPr name="TextBox 6" id="6"/>
          <p:cNvSpPr txBox="true"/>
          <p:nvPr/>
        </p:nvSpPr>
        <p:spPr>
          <a:xfrm rot="0">
            <a:off x="1501237" y="816797"/>
            <a:ext cx="804816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Ergonomics in Web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811324" y="3721780"/>
            <a:ext cx="10665353" cy="2788531"/>
          </a:xfrm>
          <a:prstGeom prst="rect">
            <a:avLst/>
          </a:prstGeom>
        </p:spPr>
        <p:txBody>
          <a:bodyPr anchor="t" rtlCol="false" tIns="0" lIns="0" bIns="0" rIns="0">
            <a:spAutoFit/>
          </a:bodyPr>
          <a:lstStyle/>
          <a:p>
            <a:pPr algn="ctr" marL="0" indent="0" lvl="0">
              <a:lnSpc>
                <a:spcPts val="11222"/>
              </a:lnSpc>
              <a:spcBef>
                <a:spcPct val="0"/>
              </a:spcBef>
            </a:pPr>
            <a:r>
              <a:rPr lang="en-US" b="true" sz="8016" i="true">
                <a:solidFill>
                  <a:srgbClr val="0F4662"/>
                </a:solidFill>
                <a:latin typeface="Cormorant Garamond Bold Italics"/>
                <a:ea typeface="Cormorant Garamond Bold Italics"/>
                <a:cs typeface="Cormorant Garamond Bold Italics"/>
                <a:sym typeface="Cormorant Garamond Bold Italics"/>
              </a:rPr>
              <a:t>Why ergonomics matter in web design</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70403" y="2312450"/>
            <a:ext cx="7223918" cy="5662100"/>
          </a:xfrm>
          <a:custGeom>
            <a:avLst/>
            <a:gdLst/>
            <a:ahLst/>
            <a:cxnLst/>
            <a:rect r="r" b="b" t="t" l="l"/>
            <a:pathLst>
              <a:path h="5662100" w="7223918">
                <a:moveTo>
                  <a:pt x="0" y="0"/>
                </a:moveTo>
                <a:lnTo>
                  <a:pt x="7223919" y="0"/>
                </a:lnTo>
                <a:lnTo>
                  <a:pt x="7223919" y="5662100"/>
                </a:lnTo>
                <a:lnTo>
                  <a:pt x="0" y="5662100"/>
                </a:lnTo>
                <a:lnTo>
                  <a:pt x="0" y="0"/>
                </a:lnTo>
                <a:close/>
              </a:path>
            </a:pathLst>
          </a:custGeom>
          <a:blipFill>
            <a:blip r:embed="rId4"/>
            <a:stretch>
              <a:fillRect l="0" t="-11099" r="0" b="-16484"/>
            </a:stretch>
          </a:blipFill>
        </p:spPr>
      </p:sp>
      <p:sp>
        <p:nvSpPr>
          <p:cNvPr name="TextBox 7" id="7"/>
          <p:cNvSpPr txBox="true"/>
          <p:nvPr/>
        </p:nvSpPr>
        <p:spPr>
          <a:xfrm rot="0">
            <a:off x="851588" y="1725810"/>
            <a:ext cx="9418815" cy="4420123"/>
          </a:xfrm>
          <a:prstGeom prst="rect">
            <a:avLst/>
          </a:prstGeom>
        </p:spPr>
        <p:txBody>
          <a:bodyPr anchor="t" rtlCol="false" tIns="0" lIns="0" bIns="0" rIns="0">
            <a:spAutoFit/>
          </a:bodyPr>
          <a:lstStyle/>
          <a:p>
            <a:pPr algn="l">
              <a:lnSpc>
                <a:spcPts val="5085"/>
              </a:lnSpc>
            </a:pPr>
            <a:r>
              <a:rPr lang="en-US" sz="2991">
                <a:solidFill>
                  <a:srgbClr val="0F4662"/>
                </a:solidFill>
                <a:latin typeface="Quicksand"/>
                <a:ea typeface="Quicksand"/>
                <a:cs typeface="Quicksand"/>
                <a:sym typeface="Quicksand"/>
              </a:rPr>
              <a:t>It prevents physical strain (eye fatigue, repetitive clicks), reduces mental frustration (confusing layouts), and ensures inclusivity (accessibility for all abilities).</a:t>
            </a:r>
          </a:p>
          <a:p>
            <a:pPr algn="l" marL="0" indent="0" lvl="0">
              <a:lnSpc>
                <a:spcPts val="5085"/>
              </a:lnSpc>
            </a:pPr>
            <a:r>
              <a:rPr lang="en-US" sz="2991">
                <a:solidFill>
                  <a:srgbClr val="0F4662"/>
                </a:solidFill>
                <a:latin typeface="Quicksand"/>
                <a:ea typeface="Quicksand"/>
                <a:cs typeface="Quicksand"/>
                <a:sym typeface="Quicksand"/>
              </a:rPr>
              <a:t>Ignoring it risks alienating users, legal penalties, and lost revenue. Good ergonomics = happier users, better results.</a:t>
            </a:r>
          </a:p>
        </p:txBody>
      </p:sp>
      <p:sp>
        <p:nvSpPr>
          <p:cNvPr name="TextBox 8" id="8"/>
          <p:cNvSpPr txBox="true"/>
          <p:nvPr/>
        </p:nvSpPr>
        <p:spPr>
          <a:xfrm rot="0">
            <a:off x="940144" y="6744061"/>
            <a:ext cx="8471639" cy="9861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Ergonomics in web design ensures interfaces work with users, not against them.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850276"/>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2406453" y="1913632"/>
            <a:ext cx="13475094" cy="7697647"/>
          </a:xfrm>
          <a:custGeom>
            <a:avLst/>
            <a:gdLst/>
            <a:ahLst/>
            <a:cxnLst/>
            <a:rect r="r" b="b" t="t" l="l"/>
            <a:pathLst>
              <a:path h="7697647" w="13475094">
                <a:moveTo>
                  <a:pt x="0" y="0"/>
                </a:moveTo>
                <a:lnTo>
                  <a:pt x="13475094" y="0"/>
                </a:lnTo>
                <a:lnTo>
                  <a:pt x="13475094" y="7697647"/>
                </a:lnTo>
                <a:lnTo>
                  <a:pt x="0" y="7697647"/>
                </a:lnTo>
                <a:lnTo>
                  <a:pt x="0" y="0"/>
                </a:lnTo>
                <a:close/>
              </a:path>
            </a:pathLst>
          </a:custGeom>
          <a:blipFill>
            <a:blip r:embed="rId2"/>
            <a:stretch>
              <a:fillRect l="0" t="0" r="0" b="0"/>
            </a:stretch>
          </a:blipFill>
        </p:spPr>
      </p:sp>
      <p:sp>
        <p:nvSpPr>
          <p:cNvPr name="TextBox 6" id="6"/>
          <p:cNvSpPr txBox="true"/>
          <p:nvPr/>
        </p:nvSpPr>
        <p:spPr>
          <a:xfrm rot="0">
            <a:off x="1755562" y="428942"/>
            <a:ext cx="14776875" cy="1085215"/>
          </a:xfrm>
          <a:prstGeom prst="rect">
            <a:avLst/>
          </a:prstGeom>
        </p:spPr>
        <p:txBody>
          <a:bodyPr anchor="t" rtlCol="false" tIns="0" lIns="0" bIns="0" rIns="0">
            <a:spAutoFit/>
          </a:bodyPr>
          <a:lstStyle/>
          <a:p>
            <a:pPr algn="ctr"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How important Ergonomics in Web design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86761" y="2456695"/>
            <a:ext cx="5385764" cy="6801605"/>
            <a:chOff x="0" y="0"/>
            <a:chExt cx="1418473" cy="1791369"/>
          </a:xfrm>
        </p:grpSpPr>
        <p:sp>
          <p:nvSpPr>
            <p:cNvPr name="Freeform 3" id="3"/>
            <p:cNvSpPr/>
            <p:nvPr/>
          </p:nvSpPr>
          <p:spPr>
            <a:xfrm flipH="false" flipV="false" rot="0">
              <a:off x="0" y="0"/>
              <a:ext cx="1418473" cy="1791369"/>
            </a:xfrm>
            <a:custGeom>
              <a:avLst/>
              <a:gdLst/>
              <a:ahLst/>
              <a:cxnLst/>
              <a:rect r="r" b="b" t="t" l="l"/>
              <a:pathLst>
                <a:path h="1791369" w="1418473">
                  <a:moveTo>
                    <a:pt x="73311" y="0"/>
                  </a:moveTo>
                  <a:lnTo>
                    <a:pt x="1345161" y="0"/>
                  </a:lnTo>
                  <a:cubicBezTo>
                    <a:pt x="1364605" y="0"/>
                    <a:pt x="1383252" y="7724"/>
                    <a:pt x="1397000" y="21472"/>
                  </a:cubicBezTo>
                  <a:cubicBezTo>
                    <a:pt x="1410749" y="35221"/>
                    <a:pt x="1418473" y="53868"/>
                    <a:pt x="1418473" y="73311"/>
                  </a:cubicBezTo>
                  <a:lnTo>
                    <a:pt x="1418473" y="1718058"/>
                  </a:lnTo>
                  <a:cubicBezTo>
                    <a:pt x="1418473" y="1737501"/>
                    <a:pt x="1410749" y="1756148"/>
                    <a:pt x="1397000" y="1769897"/>
                  </a:cubicBezTo>
                  <a:cubicBezTo>
                    <a:pt x="1383252" y="1783645"/>
                    <a:pt x="1364605" y="1791369"/>
                    <a:pt x="1345161" y="1791369"/>
                  </a:cubicBezTo>
                  <a:lnTo>
                    <a:pt x="73311" y="1791369"/>
                  </a:lnTo>
                  <a:cubicBezTo>
                    <a:pt x="32823" y="1791369"/>
                    <a:pt x="0" y="1758547"/>
                    <a:pt x="0" y="171805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4" id="4"/>
            <p:cNvSpPr txBox="true"/>
            <p:nvPr/>
          </p:nvSpPr>
          <p:spPr>
            <a:xfrm>
              <a:off x="0" y="-123825"/>
              <a:ext cx="1418473" cy="1915194"/>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2235330" y="2794611"/>
            <a:ext cx="2348889" cy="2348889"/>
          </a:xfrm>
          <a:custGeom>
            <a:avLst/>
            <a:gdLst/>
            <a:ahLst/>
            <a:cxnLst/>
            <a:rect r="r" b="b" t="t" l="l"/>
            <a:pathLst>
              <a:path h="2348889" w="2348889">
                <a:moveTo>
                  <a:pt x="0" y="0"/>
                </a:moveTo>
                <a:lnTo>
                  <a:pt x="2348888" y="0"/>
                </a:lnTo>
                <a:lnTo>
                  <a:pt x="2348888"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451118" y="2456695"/>
            <a:ext cx="5385764" cy="6801605"/>
            <a:chOff x="0" y="0"/>
            <a:chExt cx="1418473" cy="1791369"/>
          </a:xfrm>
        </p:grpSpPr>
        <p:sp>
          <p:nvSpPr>
            <p:cNvPr name="Freeform 7" id="7"/>
            <p:cNvSpPr/>
            <p:nvPr/>
          </p:nvSpPr>
          <p:spPr>
            <a:xfrm flipH="false" flipV="false" rot="0">
              <a:off x="0" y="0"/>
              <a:ext cx="1418473" cy="1791369"/>
            </a:xfrm>
            <a:custGeom>
              <a:avLst/>
              <a:gdLst/>
              <a:ahLst/>
              <a:cxnLst/>
              <a:rect r="r" b="b" t="t" l="l"/>
              <a:pathLst>
                <a:path h="1791369" w="1418473">
                  <a:moveTo>
                    <a:pt x="73311" y="0"/>
                  </a:moveTo>
                  <a:lnTo>
                    <a:pt x="1345161" y="0"/>
                  </a:lnTo>
                  <a:cubicBezTo>
                    <a:pt x="1364605" y="0"/>
                    <a:pt x="1383252" y="7724"/>
                    <a:pt x="1397000" y="21472"/>
                  </a:cubicBezTo>
                  <a:cubicBezTo>
                    <a:pt x="1410749" y="35221"/>
                    <a:pt x="1418473" y="53868"/>
                    <a:pt x="1418473" y="73311"/>
                  </a:cubicBezTo>
                  <a:lnTo>
                    <a:pt x="1418473" y="1718058"/>
                  </a:lnTo>
                  <a:cubicBezTo>
                    <a:pt x="1418473" y="1737501"/>
                    <a:pt x="1410749" y="1756148"/>
                    <a:pt x="1397000" y="1769897"/>
                  </a:cubicBezTo>
                  <a:cubicBezTo>
                    <a:pt x="1383252" y="1783645"/>
                    <a:pt x="1364605" y="1791369"/>
                    <a:pt x="1345161" y="1791369"/>
                  </a:cubicBezTo>
                  <a:lnTo>
                    <a:pt x="73311" y="1791369"/>
                  </a:lnTo>
                  <a:cubicBezTo>
                    <a:pt x="32823" y="1791369"/>
                    <a:pt x="0" y="1758547"/>
                    <a:pt x="0" y="171805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name="TextBox 8" id="8"/>
            <p:cNvSpPr txBox="true"/>
            <p:nvPr/>
          </p:nvSpPr>
          <p:spPr>
            <a:xfrm>
              <a:off x="0" y="-123825"/>
              <a:ext cx="1418473" cy="1915194"/>
            </a:xfrm>
            <a:prstGeom prst="rect">
              <a:avLst/>
            </a:prstGeom>
          </p:spPr>
          <p:txBody>
            <a:bodyPr anchor="ctr" rtlCol="false" tIns="50800" lIns="50800" bIns="50800" rIns="50800"/>
            <a:lstStyle/>
            <a:p>
              <a:pPr algn="ctr">
                <a:lnSpc>
                  <a:spcPts val="4079"/>
                </a:lnSpc>
              </a:pPr>
            </a:p>
          </p:txBody>
        </p:sp>
      </p:grpSp>
      <p:sp>
        <p:nvSpPr>
          <p:cNvPr name="Freeform 9" id="9"/>
          <p:cNvSpPr/>
          <p:nvPr/>
        </p:nvSpPr>
        <p:spPr>
          <a:xfrm flipH="false" flipV="false" rot="0">
            <a:off x="7984503" y="2794611"/>
            <a:ext cx="2318994" cy="2348889"/>
          </a:xfrm>
          <a:custGeom>
            <a:avLst/>
            <a:gdLst/>
            <a:ahLst/>
            <a:cxnLst/>
            <a:rect r="r" b="b" t="t" l="l"/>
            <a:pathLst>
              <a:path h="2348889" w="2318994">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2015475" y="2456695"/>
            <a:ext cx="5597291" cy="6848852"/>
            <a:chOff x="0" y="0"/>
            <a:chExt cx="1474184" cy="1803813"/>
          </a:xfrm>
        </p:grpSpPr>
        <p:sp>
          <p:nvSpPr>
            <p:cNvPr name="Freeform 11" id="11"/>
            <p:cNvSpPr/>
            <p:nvPr/>
          </p:nvSpPr>
          <p:spPr>
            <a:xfrm flipH="false" flipV="false" rot="0">
              <a:off x="0" y="0"/>
              <a:ext cx="1474184" cy="1803813"/>
            </a:xfrm>
            <a:custGeom>
              <a:avLst/>
              <a:gdLst/>
              <a:ahLst/>
              <a:cxnLst/>
              <a:rect r="r" b="b" t="t" l="l"/>
              <a:pathLst>
                <a:path h="1803813" w="1474184">
                  <a:moveTo>
                    <a:pt x="70541" y="0"/>
                  </a:moveTo>
                  <a:lnTo>
                    <a:pt x="1403643" y="0"/>
                  </a:lnTo>
                  <a:cubicBezTo>
                    <a:pt x="1442601" y="0"/>
                    <a:pt x="1474184" y="31582"/>
                    <a:pt x="1474184" y="70541"/>
                  </a:cubicBezTo>
                  <a:lnTo>
                    <a:pt x="1474184" y="1733272"/>
                  </a:lnTo>
                  <a:cubicBezTo>
                    <a:pt x="1474184" y="1772231"/>
                    <a:pt x="1442601" y="1803813"/>
                    <a:pt x="1403643" y="1803813"/>
                  </a:cubicBezTo>
                  <a:lnTo>
                    <a:pt x="70541" y="1803813"/>
                  </a:lnTo>
                  <a:cubicBezTo>
                    <a:pt x="31582" y="1803813"/>
                    <a:pt x="0" y="1772231"/>
                    <a:pt x="0" y="1733272"/>
                  </a:cubicBezTo>
                  <a:lnTo>
                    <a:pt x="0" y="70541"/>
                  </a:lnTo>
                  <a:cubicBezTo>
                    <a:pt x="0" y="31582"/>
                    <a:pt x="31582" y="0"/>
                    <a:pt x="70541" y="0"/>
                  </a:cubicBezTo>
                  <a:close/>
                </a:path>
              </a:pathLst>
            </a:custGeom>
            <a:solidFill>
              <a:srgbClr val="DBE5EA"/>
            </a:solidFill>
          </p:spPr>
        </p:sp>
        <p:sp>
          <p:nvSpPr>
            <p:cNvPr name="TextBox 12" id="12"/>
            <p:cNvSpPr txBox="true"/>
            <p:nvPr/>
          </p:nvSpPr>
          <p:spPr>
            <a:xfrm>
              <a:off x="0" y="-123825"/>
              <a:ext cx="1474184" cy="1927638"/>
            </a:xfrm>
            <a:prstGeom prst="rect">
              <a:avLst/>
            </a:prstGeom>
          </p:spPr>
          <p:txBody>
            <a:bodyPr anchor="ctr" rtlCol="false" tIns="50800" lIns="50800" bIns="50800" rIns="50800"/>
            <a:lstStyle/>
            <a:p>
              <a:pPr algn="ctr">
                <a:lnSpc>
                  <a:spcPts val="4079"/>
                </a:lnSpc>
              </a:pPr>
            </a:p>
          </p:txBody>
        </p:sp>
      </p:grpSp>
      <p:sp>
        <p:nvSpPr>
          <p:cNvPr name="Freeform 13" id="13"/>
          <p:cNvSpPr/>
          <p:nvPr/>
        </p:nvSpPr>
        <p:spPr>
          <a:xfrm flipH="false" flipV="false" rot="0">
            <a:off x="13700793" y="2794611"/>
            <a:ext cx="2226655" cy="2226655"/>
          </a:xfrm>
          <a:custGeom>
            <a:avLst/>
            <a:gdLst/>
            <a:ahLst/>
            <a:cxnLst/>
            <a:rect r="r" b="b" t="t" l="l"/>
            <a:pathLst>
              <a:path h="2226655" w="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122416" y="276544"/>
            <a:ext cx="892615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What provide for the end user</a:t>
            </a:r>
          </a:p>
        </p:txBody>
      </p:sp>
      <p:sp>
        <p:nvSpPr>
          <p:cNvPr name="TextBox 15" id="15"/>
          <p:cNvSpPr txBox="true"/>
          <p:nvPr/>
        </p:nvSpPr>
        <p:spPr>
          <a:xfrm rot="0">
            <a:off x="1028700" y="5919392"/>
            <a:ext cx="5101887" cy="30575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Easy navigation 🚀 – Menus and buttons are intuitive.</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Accessibility for all 🌍 – Supports users with disabilities.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Readable content 🧐 – Good font size, contrast, and spacing.</a:t>
            </a:r>
          </a:p>
        </p:txBody>
      </p:sp>
      <p:sp>
        <p:nvSpPr>
          <p:cNvPr name="TextBox 16" id="16"/>
          <p:cNvSpPr txBox="true"/>
          <p:nvPr/>
        </p:nvSpPr>
        <p:spPr>
          <a:xfrm rot="0">
            <a:off x="1334767" y="5314593"/>
            <a:ext cx="4150014"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Usability &amp; Accessibility </a:t>
            </a:r>
          </a:p>
        </p:txBody>
      </p:sp>
      <p:sp>
        <p:nvSpPr>
          <p:cNvPr name="TextBox 17" id="17"/>
          <p:cNvSpPr txBox="true"/>
          <p:nvPr/>
        </p:nvSpPr>
        <p:spPr>
          <a:xfrm rot="0">
            <a:off x="6593057" y="5919392"/>
            <a:ext cx="5101887" cy="30575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Faster interactions ⏩ – Quick loading, responsive design.</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Less frustration 😤 – No clutter or confusing layouts.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Reduced eye strain 👀 – Proper colors, spacing, and dark mode.</a:t>
            </a:r>
          </a:p>
        </p:txBody>
      </p:sp>
      <p:sp>
        <p:nvSpPr>
          <p:cNvPr name="TextBox 18" id="18"/>
          <p:cNvSpPr txBox="true"/>
          <p:nvPr/>
        </p:nvSpPr>
        <p:spPr>
          <a:xfrm rot="0">
            <a:off x="6734995" y="5248443"/>
            <a:ext cx="4032065"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Comfort &amp; Efficiency </a:t>
            </a:r>
          </a:p>
        </p:txBody>
      </p:sp>
      <p:sp>
        <p:nvSpPr>
          <p:cNvPr name="TextBox 19" id="19"/>
          <p:cNvSpPr txBox="true"/>
          <p:nvPr/>
        </p:nvSpPr>
        <p:spPr>
          <a:xfrm rot="0">
            <a:off x="12142892" y="5543173"/>
            <a:ext cx="5342457" cy="35718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Mobile-friendliness 📲 – Works smoothly on any device.</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Flexible design 🔄 – Adapts to different scree</a:t>
            </a:r>
            <a:r>
              <a:rPr lang="en-US" sz="2400">
                <a:solidFill>
                  <a:srgbClr val="0F4662"/>
                </a:solidFill>
                <a:latin typeface="Quicksand"/>
                <a:ea typeface="Quicksand"/>
                <a:cs typeface="Quicksand"/>
                <a:sym typeface="Quicksand"/>
              </a:rPr>
              <a:t>n siz</a:t>
            </a:r>
            <a:r>
              <a:rPr lang="en-US" sz="2400">
                <a:solidFill>
                  <a:srgbClr val="0F4662"/>
                </a:solidFill>
                <a:latin typeface="Quicksand"/>
                <a:ea typeface="Quicksand"/>
                <a:cs typeface="Quicksand"/>
                <a:sym typeface="Quicksand"/>
              </a:rPr>
              <a:t>es.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Consistent experience ✅ – Looks and functions well across platforms.</a:t>
            </a:r>
          </a:p>
        </p:txBody>
      </p:sp>
      <p:sp>
        <p:nvSpPr>
          <p:cNvPr name="TextBox 20" id="20"/>
          <p:cNvSpPr txBox="true"/>
          <p:nvPr/>
        </p:nvSpPr>
        <p:spPr>
          <a:xfrm rot="0">
            <a:off x="12157413" y="5057943"/>
            <a:ext cx="5327935"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Adaptability &amp; Responsiveness </a:t>
            </a:r>
          </a:p>
        </p:txBody>
      </p:sp>
      <p:sp>
        <p:nvSpPr>
          <p:cNvPr name="AutoShape 21" id="21"/>
          <p:cNvSpPr/>
          <p:nvPr/>
        </p:nvSpPr>
        <p:spPr>
          <a:xfrm flipV="true">
            <a:off x="10303497" y="1066800"/>
            <a:ext cx="6723014" cy="0"/>
          </a:xfrm>
          <a:prstGeom prst="line">
            <a:avLst/>
          </a:prstGeom>
          <a:ln cap="flat" w="76200">
            <a:solidFill>
              <a:srgbClr val="0F4662"/>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DAGhcoFT7fs</dc:identifier>
  <dcterms:modified xsi:type="dcterms:W3CDTF">2011-08-01T06:04:30Z</dcterms:modified>
  <cp:revision>1</cp:revision>
  <dc:title>Ergonomics - web specfications - Oussema Ben Ayech</dc:title>
</cp:coreProperties>
</file>